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0" r:id="rId5"/>
    <p:sldMasterId id="2147483666" r:id="rId6"/>
  </p:sldMasterIdLst>
  <p:sldIdLst>
    <p:sldId id="256" r:id="rId7"/>
    <p:sldId id="259" r:id="rId8"/>
    <p:sldId id="265" r:id="rId9"/>
    <p:sldId id="260" r:id="rId10"/>
    <p:sldId id="261" r:id="rId11"/>
    <p:sldId id="262" r:id="rId12"/>
    <p:sldId id="263" r:id="rId13"/>
    <p:sldId id="264" r:id="rId14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A0A"/>
    <a:srgbClr val="3C1053"/>
    <a:srgbClr val="CAD9EB"/>
    <a:srgbClr val="00B7B8"/>
    <a:srgbClr val="FCBB00"/>
    <a:srgbClr val="FE7905"/>
    <a:srgbClr val="DA0625"/>
    <a:srgbClr val="008EA8"/>
    <a:srgbClr val="F59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95" d="100"/>
          <a:sy n="95" d="100"/>
        </p:scale>
        <p:origin x="2056" y="-576"/>
      </p:cViewPr>
      <p:guideLst>
        <p:guide orient="horz" pos="2856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spc="-5"/>
              <a:t>Virgin</a:t>
            </a:r>
            <a:r>
              <a:rPr spc="-20"/>
              <a:t> </a:t>
            </a:r>
            <a:r>
              <a:rPr spc="-5"/>
              <a:t>Pulse</a:t>
            </a:r>
            <a:r>
              <a:rPr spc="-20"/>
              <a:t> </a:t>
            </a:r>
            <a:r>
              <a:rPr spc="-5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A08E9F56-ED33-23CA-C926-819FA251B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9511">
            <a:off x="2084713" y="-2097125"/>
            <a:ext cx="7772400" cy="7748761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1" y="4362682"/>
            <a:ext cx="3277585" cy="665371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40000">
                <a:srgbClr val="3C1053"/>
              </a:gs>
              <a:gs pos="100000">
                <a:srgbClr val="E10A0A"/>
              </a:gs>
            </a:gsLst>
            <a:lin ang="10800000" scaled="0"/>
            <a:tileRect/>
          </a:gradFill>
        </p:spPr>
        <p:txBody>
          <a:bodyPr wrap="square" lIns="0" tIns="0" rIns="0" bIns="0" rtlCol="0"/>
          <a:lstStyle/>
          <a:p>
            <a:endParaRPr sz="198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0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988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D5C72-1D6E-25A4-2B4F-C68E17CC437E}"/>
              </a:ext>
            </a:extLst>
          </p:cNvPr>
          <p:cNvSpPr txBox="1"/>
          <p:nvPr userDrawn="1"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SUBMITTED BY: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C9D1F-332E-4CCF-EC2B-331E93C78763}"/>
              </a:ext>
            </a:extLst>
          </p:cNvPr>
          <p:cNvSpPr txBox="1"/>
          <p:nvPr userDrawn="1"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SERVINGS: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BE840-190E-ABA5-3EB9-B39CB02373F9}"/>
              </a:ext>
            </a:extLst>
          </p:cNvPr>
          <p:cNvSpPr txBox="1"/>
          <p:nvPr userDrawn="1"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TOTAL TIME: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6EB41-F24A-3F63-FCFD-EFE3AA984660}"/>
              </a:ext>
            </a:extLst>
          </p:cNvPr>
          <p:cNvSpPr txBox="1"/>
          <p:nvPr userDrawn="1"/>
        </p:nvSpPr>
        <p:spPr>
          <a:xfrm>
            <a:off x="37620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INGREDIENTS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C99FBB81-9AEF-0FDF-6186-C4010C4E4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609372"/>
            <a:ext cx="1185222" cy="1258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59EA48-EDE1-A0F6-59C4-780FBC3BDA1E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92" y="-389980"/>
            <a:ext cx="4767072" cy="432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715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A08E9F56-ED33-23CA-C926-819FA251B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9511">
            <a:off x="2084713" y="-2097125"/>
            <a:ext cx="7772400" cy="7748761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1" y="4362682"/>
            <a:ext cx="3277585" cy="665371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40000">
                <a:srgbClr val="3C1053"/>
              </a:gs>
              <a:gs pos="100000">
                <a:srgbClr val="E10A0A"/>
              </a:gs>
            </a:gsLst>
            <a:lin ang="10800000" scaled="0"/>
            <a:tileRect/>
          </a:gradFill>
        </p:spPr>
        <p:txBody>
          <a:bodyPr wrap="square" lIns="0" tIns="0" rIns="0" bIns="0" rtlCol="0"/>
          <a:lstStyle/>
          <a:p>
            <a:endParaRPr sz="198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0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988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D5C72-1D6E-25A4-2B4F-C68E17CC437E}"/>
              </a:ext>
            </a:extLst>
          </p:cNvPr>
          <p:cNvSpPr txBox="1"/>
          <p:nvPr userDrawn="1"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SUBMITTED BY: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C9D1F-332E-4CCF-EC2B-331E93C78763}"/>
              </a:ext>
            </a:extLst>
          </p:cNvPr>
          <p:cNvSpPr txBox="1"/>
          <p:nvPr userDrawn="1"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SERVINGS: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BE840-190E-ABA5-3EB9-B39CB02373F9}"/>
              </a:ext>
            </a:extLst>
          </p:cNvPr>
          <p:cNvSpPr txBox="1"/>
          <p:nvPr userDrawn="1"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TOTAL TIME: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6EB41-F24A-3F63-FCFD-EFE3AA984660}"/>
              </a:ext>
            </a:extLst>
          </p:cNvPr>
          <p:cNvSpPr txBox="1"/>
          <p:nvPr userDrawn="1"/>
        </p:nvSpPr>
        <p:spPr>
          <a:xfrm>
            <a:off x="37620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INGREDIENTS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C99FBB81-9AEF-0FDF-6186-C4010C4E4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609372"/>
            <a:ext cx="1185222" cy="1258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B69F9-9DD1-BB78-5315-BE02DBA9DEDF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38" y="-197812"/>
            <a:ext cx="4767072" cy="432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3513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A08E9F56-ED33-23CA-C926-819FA251B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9511">
            <a:off x="2084713" y="-2097125"/>
            <a:ext cx="7772400" cy="7748761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1" y="4362682"/>
            <a:ext cx="3277585" cy="665371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40000">
                <a:srgbClr val="3C1053"/>
              </a:gs>
              <a:gs pos="100000">
                <a:srgbClr val="E10A0A"/>
              </a:gs>
            </a:gsLst>
            <a:lin ang="10800000" scaled="0"/>
            <a:tileRect/>
          </a:gradFill>
        </p:spPr>
        <p:txBody>
          <a:bodyPr wrap="square" lIns="0" tIns="0" rIns="0" bIns="0" rtlCol="0"/>
          <a:lstStyle/>
          <a:p>
            <a:endParaRPr sz="198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0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988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D5C72-1D6E-25A4-2B4F-C68E17CC437E}"/>
              </a:ext>
            </a:extLst>
          </p:cNvPr>
          <p:cNvSpPr txBox="1"/>
          <p:nvPr userDrawn="1"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SUBMITTED BY: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C9D1F-332E-4CCF-EC2B-331E93C78763}"/>
              </a:ext>
            </a:extLst>
          </p:cNvPr>
          <p:cNvSpPr txBox="1"/>
          <p:nvPr userDrawn="1"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SERVINGS: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BE840-190E-ABA5-3EB9-B39CB02373F9}"/>
              </a:ext>
            </a:extLst>
          </p:cNvPr>
          <p:cNvSpPr txBox="1"/>
          <p:nvPr userDrawn="1"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TOTAL TIME: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6EB41-F24A-3F63-FCFD-EFE3AA984660}"/>
              </a:ext>
            </a:extLst>
          </p:cNvPr>
          <p:cNvSpPr txBox="1"/>
          <p:nvPr userDrawn="1"/>
        </p:nvSpPr>
        <p:spPr>
          <a:xfrm>
            <a:off x="37620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INGREDIENTS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C99FBB81-9AEF-0FDF-6186-C4010C4E4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609372"/>
            <a:ext cx="1185222" cy="1258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1B027-4B22-1B35-3E7A-3BCE7C75272F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38" y="-237307"/>
            <a:ext cx="4767072" cy="432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0895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2D6-ECE8-4D21-9A7B-E4B73C483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" y="3992564"/>
            <a:ext cx="5829300" cy="642936"/>
          </a:xfrm>
        </p:spPr>
        <p:txBody>
          <a:bodyPr anchor="t">
            <a:normAutofit/>
          </a:bodyPr>
          <a:lstStyle>
            <a:lvl1pPr algn="l">
              <a:defRPr sz="45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5A436-9636-4992-AA18-339DA7AAD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150" y="5499101"/>
            <a:ext cx="5829300" cy="2933700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981157-0759-497B-8B93-91D4FE91D9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2150" y="9323388"/>
            <a:ext cx="3946650" cy="534987"/>
          </a:xfrm>
        </p:spPr>
        <p:txBody>
          <a:bodyPr/>
          <a:lstStyle/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Virgin Pulse </a:t>
            </a:r>
            <a:r>
              <a:rPr lang="en-US" b="1">
                <a:latin typeface="Roboto" panose="02000000000000000000" pitchFamily="2" charset="0"/>
              </a:rPr>
              <a:t>©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2022 – Leadership toolkit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0DDEF1-13CD-48F8-99A3-C49ECD4DC9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4200" y="715170"/>
            <a:ext cx="6604000" cy="2832100"/>
          </a:xfrm>
          <a:prstGeom prst="roundRect">
            <a:avLst>
              <a:gd name="adj" fmla="val 5456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F37835-3F81-4DC6-9556-00828CA5FA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150" y="4648200"/>
            <a:ext cx="5829300" cy="381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Subheading  text</a:t>
            </a:r>
          </a:p>
        </p:txBody>
      </p:sp>
    </p:spTree>
    <p:extLst>
      <p:ext uri="{BB962C8B-B14F-4D97-AF65-F5344CB8AC3E}">
        <p14:creationId xmlns:p14="http://schemas.microsoft.com/office/powerpoint/2010/main" val="861917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236220-179F-484E-A28E-088AD8206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" y="588963"/>
            <a:ext cx="5829300" cy="642936"/>
          </a:xfrm>
        </p:spPr>
        <p:txBody>
          <a:bodyPr anchor="t">
            <a:normAutofit/>
          </a:bodyPr>
          <a:lstStyle>
            <a:lvl1pPr algn="l">
              <a:defRPr sz="45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FED44D6-81FE-43DD-A6F9-BE7DFC8E3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150" y="2095500"/>
            <a:ext cx="5829300" cy="6834188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7DD1AD11-6E0E-48CF-BDBF-F797BC26C6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2150" y="9323388"/>
            <a:ext cx="3946650" cy="534987"/>
          </a:xfrm>
        </p:spPr>
        <p:txBody>
          <a:bodyPr/>
          <a:lstStyle/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Virgin Pulse </a:t>
            </a:r>
            <a:r>
              <a:rPr lang="en-US" b="1">
                <a:latin typeface="Roboto" panose="02000000000000000000" pitchFamily="2" charset="0"/>
              </a:rPr>
              <a:t>©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2022 – Leadership toolkit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E4343B7-82CD-4A64-B2A9-A7DC6C80E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150" y="1244599"/>
            <a:ext cx="5829300" cy="381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Subheading  text</a:t>
            </a:r>
          </a:p>
        </p:txBody>
      </p:sp>
    </p:spTree>
    <p:extLst>
      <p:ext uri="{BB962C8B-B14F-4D97-AF65-F5344CB8AC3E}">
        <p14:creationId xmlns:p14="http://schemas.microsoft.com/office/powerpoint/2010/main" val="3355317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55BE-232E-45DD-923F-3CC85DDD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2508250"/>
            <a:ext cx="6704013" cy="4183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8B0D-03B4-4D3E-BDA6-458E684DA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6731000"/>
            <a:ext cx="6704013" cy="22002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1FA21-DDED-4809-B8B8-F10B641E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D2638-DF98-4372-BC7C-00F06B8BF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F4BA-A764-4C65-BA51-3310C688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10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9846-723A-4F1D-8C2B-2C42ACAB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E0FA8-ED86-4B1C-9ADB-8DF7A72EC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88" y="2678113"/>
            <a:ext cx="3275012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2E4B1-CF7E-4CD3-873C-5CF3D85BA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0" y="2678113"/>
            <a:ext cx="3275013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6C317-84ED-4813-8613-32F48C807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26CDE-6793-4050-8021-9B8F6503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594E2-CF88-48AA-ABDA-5E1E0626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726C-CFBF-4992-8447-8B647E88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4012" cy="19446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9426F-EA08-42BA-8071-AA8309090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465388"/>
            <a:ext cx="3287712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ADD0-7E34-4B6B-8BE1-23CE14D32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8" y="3673475"/>
            <a:ext cx="3287712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2D9EC-6114-43F1-B07F-A30555111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5413" y="2465388"/>
            <a:ext cx="3303587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81570-1766-47C4-8D20-4B3B1BA2C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5413" y="3673475"/>
            <a:ext cx="3303587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057E-A51B-421D-BBA9-35ECFDED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F23F8-BF62-447C-AD98-1E103FD1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599B4-E4CE-468D-A515-CADB81DF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9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5CD7-105A-4EA2-A8EE-76015C08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A55AA-99AF-418B-BFBA-32BE12E7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F0248-0BF0-4EA9-80E8-39C9A9E6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2891-800D-412A-8BB1-E55D6155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D74DE-E432-48C2-8154-2DE5AFD21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86FFE-6330-407E-A1AB-C382B8B4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5767B-0E34-47D1-B9F8-DFC2F03B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0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spc="-5"/>
              <a:t>Virgin</a:t>
            </a:r>
            <a:r>
              <a:rPr spc="-20"/>
              <a:t> </a:t>
            </a:r>
            <a:r>
              <a:rPr spc="-5"/>
              <a:t>Pulse</a:t>
            </a:r>
            <a:r>
              <a:rPr spc="-20"/>
              <a:t> </a:t>
            </a:r>
            <a:r>
              <a:rPr spc="-5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789F-D766-4E80-AF6C-33843F6C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5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99044-3B5D-4CA6-A1B1-AFAABE214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588" y="1447800"/>
            <a:ext cx="3935412" cy="7148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3A898-23E2-449E-AE98-C5FBAEB4C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38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C8E1D-18C1-4F3E-A2D6-097BD18C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486E-4D24-4506-8C83-4823F05C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89E8B-291D-46E4-9105-70FEF014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63BB-9C6B-4BA3-8379-B3B9706A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5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BB029-9E02-4F77-A9E7-B230E1134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3588" y="1447800"/>
            <a:ext cx="3935412" cy="7148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2F05E-072F-4A35-AEA2-7D17D6D37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38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443B9-4653-4300-8B1F-FE7DE21A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6D735-779B-40D0-8011-CD19C2DA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63004-9E97-405C-A39D-6449F1A4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11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7E43-5CDE-4729-A260-4CAE3E65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69D39-C3DD-4F94-BA95-0B5FEEBC0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700A5-0792-41F3-805C-04A4FA125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38841-A775-49F2-A4FE-E2401B2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5DEC1-CA99-4092-9C4A-973B167C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71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C6804-3F08-435E-8AB1-DD158F248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600" y="534988"/>
            <a:ext cx="1674813" cy="8524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A0FB6-3632-4CBD-B121-9F874F4CD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534988"/>
            <a:ext cx="4875212" cy="8524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D5697-8751-4B8D-B241-42D4D2BB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08C46852-9033-4141-8C7D-7FC11003905F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4C25-8938-411C-AB8A-35D05B19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BB0A0-D321-47D3-9F8C-10DDE632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9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7A42833-89CD-624D-9BE4-6E71D30389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166" y="5264239"/>
            <a:ext cx="2964910" cy="941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07477272-35CF-8745-86BC-800E1560AD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166" y="4921234"/>
            <a:ext cx="2964910" cy="31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GB" sz="1574" b="1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DA0625"/>
                    </a:gs>
                    <a:gs pos="0">
                      <a:srgbClr val="E20325"/>
                    </a:gs>
                    <a:gs pos="99000">
                      <a:srgbClr val="FE7905"/>
                    </a:gs>
                  </a:gsLst>
                  <a:lin ang="0" scaled="0"/>
                </a:gradFill>
                <a:effectLst/>
                <a:uLnTx/>
                <a:uFillTx/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94" name="Text Placeholder 38">
            <a:extLst>
              <a:ext uri="{FF2B5EF4-FFF2-40B4-BE49-F238E27FC236}">
                <a16:creationId xmlns:a16="http://schemas.microsoft.com/office/drawing/2014/main" id="{A7BEDA40-7282-9846-BCC4-4092EC8486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8167" y="6949000"/>
            <a:ext cx="1223968" cy="58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95" name="Text Placeholder 38">
            <a:extLst>
              <a:ext uri="{FF2B5EF4-FFF2-40B4-BE49-F238E27FC236}">
                <a16:creationId xmlns:a16="http://schemas.microsoft.com/office/drawing/2014/main" id="{7D1A2552-31F0-AC47-AF76-366BEA4147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167" y="6363944"/>
            <a:ext cx="1067909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0" i="0" u="none" strike="noStrike" kern="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32B41804-F94C-2A40-9A1B-15CD94187A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61228" y="6949000"/>
            <a:ext cx="1223968" cy="58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4FE59D9-F0A7-3844-B44F-C95A4C2FB0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61228" y="6363944"/>
            <a:ext cx="1067909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0" i="0" u="none" strike="noStrike" kern="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49" name="Text Placeholder 38">
            <a:extLst>
              <a:ext uri="{FF2B5EF4-FFF2-40B4-BE49-F238E27FC236}">
                <a16:creationId xmlns:a16="http://schemas.microsoft.com/office/drawing/2014/main" id="{B3D45C96-DEF1-8349-94AE-3386045139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8167" y="8314309"/>
            <a:ext cx="1223968" cy="6221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BF705D5E-B133-5543-9C62-F6CAC5128E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8167" y="7729253"/>
            <a:ext cx="1067909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0" i="0" u="none" strike="noStrike" kern="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52" name="Text Placeholder 38">
            <a:extLst>
              <a:ext uri="{FF2B5EF4-FFF2-40B4-BE49-F238E27FC236}">
                <a16:creationId xmlns:a16="http://schemas.microsoft.com/office/drawing/2014/main" id="{941DC928-697C-6540-8D09-E5034D6C9F2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61228" y="8314309"/>
            <a:ext cx="1223968" cy="6221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53" name="Text Placeholder 38">
            <a:extLst>
              <a:ext uri="{FF2B5EF4-FFF2-40B4-BE49-F238E27FC236}">
                <a16:creationId xmlns:a16="http://schemas.microsoft.com/office/drawing/2014/main" id="{11176A63-BC44-BF43-94D4-D38327B2C3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61228" y="7729253"/>
            <a:ext cx="1067909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0" i="0" u="none" strike="noStrike" kern="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1A005509-1C32-8748-A1DA-3DB95BBEE2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82223" y="9697453"/>
            <a:ext cx="1953380" cy="256770"/>
          </a:xfrm>
        </p:spPr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0F41989D-D6E2-9147-A1EC-ED21A44DE7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7114" y="737382"/>
            <a:ext cx="6572523" cy="19709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kumimoji="0" lang="en-GB" sz="1828" b="1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DA0625"/>
                    </a:gs>
                    <a:gs pos="0">
                      <a:srgbClr val="E20325"/>
                    </a:gs>
                    <a:gs pos="99000">
                      <a:srgbClr val="FE7905"/>
                    </a:gs>
                  </a:gsLst>
                  <a:lin ang="0" scaled="0"/>
                </a:gradFill>
                <a:effectLst/>
                <a:uLnTx/>
                <a:uFillTx/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232120" marR="0" lvl="0" indent="-23212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63C560BB-85BF-F045-8B19-21E1266775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114" y="3015987"/>
            <a:ext cx="6572523" cy="16496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1828" b="0" i="0" u="none" strike="noStrike" kern="120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94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62200" y="9698401"/>
            <a:ext cx="6870700" cy="0"/>
          </a:xfrm>
          <a:custGeom>
            <a:avLst/>
            <a:gdLst/>
            <a:ahLst/>
            <a:cxnLst/>
            <a:rect l="l" t="t" r="r" b="b"/>
            <a:pathLst>
              <a:path w="6870700">
                <a:moveTo>
                  <a:pt x="0" y="0"/>
                </a:moveTo>
                <a:lnTo>
                  <a:pt x="6870204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2196007"/>
            <a:ext cx="7412405" cy="19799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spc="-5"/>
              <a:t>Virgin</a:t>
            </a:r>
            <a:r>
              <a:rPr spc="-20"/>
              <a:t> </a:t>
            </a:r>
            <a:r>
              <a:rPr spc="-5"/>
              <a:t>Pulse</a:t>
            </a:r>
            <a:r>
              <a:rPr spc="-20"/>
              <a:t> </a:t>
            </a:r>
            <a:r>
              <a:rPr spc="-5"/>
              <a:t>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spc="-5"/>
              <a:t>Virgin</a:t>
            </a:r>
            <a:r>
              <a:rPr spc="-20"/>
              <a:t> </a:t>
            </a:r>
            <a:r>
              <a:rPr spc="-5"/>
              <a:t>Pulse</a:t>
            </a:r>
            <a:r>
              <a:rPr spc="-20"/>
              <a:t> </a:t>
            </a:r>
            <a:r>
              <a:rPr spc="-5"/>
              <a:t>2020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spc="-5"/>
              <a:t>Virgin</a:t>
            </a:r>
            <a:r>
              <a:rPr spc="-20"/>
              <a:t> </a:t>
            </a:r>
            <a:r>
              <a:rPr spc="-5"/>
              <a:t>Pulse</a:t>
            </a:r>
            <a:r>
              <a:rPr spc="-20"/>
              <a:t> </a:t>
            </a:r>
            <a:r>
              <a:rPr spc="-5"/>
              <a:t>2020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1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A08E9F56-ED33-23CA-C926-819FA251B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9511">
            <a:off x="2084713" y="-2097125"/>
            <a:ext cx="7772400" cy="7748761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1" y="4362682"/>
            <a:ext cx="3277585" cy="665371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40000">
                <a:srgbClr val="3C1053"/>
              </a:gs>
              <a:gs pos="100000">
                <a:srgbClr val="E10A0A"/>
              </a:gs>
            </a:gsLst>
            <a:lin ang="10800000" scaled="0"/>
            <a:tileRect/>
          </a:gradFill>
        </p:spPr>
        <p:txBody>
          <a:bodyPr wrap="square" lIns="0" tIns="0" rIns="0" bIns="0" rtlCol="0"/>
          <a:lstStyle/>
          <a:p>
            <a:endParaRPr sz="198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0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988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D5C72-1D6E-25A4-2B4F-C68E17CC437E}"/>
              </a:ext>
            </a:extLst>
          </p:cNvPr>
          <p:cNvSpPr txBox="1"/>
          <p:nvPr userDrawn="1"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SUBMITTED BY: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C9D1F-332E-4CCF-EC2B-331E93C78763}"/>
              </a:ext>
            </a:extLst>
          </p:cNvPr>
          <p:cNvSpPr txBox="1"/>
          <p:nvPr userDrawn="1"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SERVINGS: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BE840-190E-ABA5-3EB9-B39CB02373F9}"/>
              </a:ext>
            </a:extLst>
          </p:cNvPr>
          <p:cNvSpPr txBox="1"/>
          <p:nvPr userDrawn="1"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TOTAL TIME: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6EB41-F24A-3F63-FCFD-EFE3AA984660}"/>
              </a:ext>
            </a:extLst>
          </p:cNvPr>
          <p:cNvSpPr txBox="1"/>
          <p:nvPr userDrawn="1"/>
        </p:nvSpPr>
        <p:spPr>
          <a:xfrm>
            <a:off x="37620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INGREDIENTS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C99FBB81-9AEF-0FDF-6186-C4010C4E4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609372"/>
            <a:ext cx="1185222" cy="125853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F982687C-92CE-2E7B-7263-DE9C46B223B9}"/>
              </a:ext>
            </a:extLst>
          </p:cNvPr>
          <p:cNvSpPr/>
          <p:nvPr userDrawn="1"/>
        </p:nvSpPr>
        <p:spPr>
          <a:xfrm>
            <a:off x="3953593" y="-5360"/>
            <a:ext cx="4074458" cy="4074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7B1B952D-FC4E-F4F1-1FC1-948794F162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3806" y="-213520"/>
            <a:ext cx="4373895" cy="4370250"/>
          </a:xfrm>
          <a:custGeom>
            <a:avLst/>
            <a:gdLst>
              <a:gd name="connsiteX0" fmla="*/ 1613973 w 3227946"/>
              <a:gd name="connsiteY0" fmla="*/ 0 h 3225256"/>
              <a:gd name="connsiteX1" fmla="*/ 3227946 w 3227946"/>
              <a:gd name="connsiteY1" fmla="*/ 1612628 h 3225256"/>
              <a:gd name="connsiteX2" fmla="*/ 1613973 w 3227946"/>
              <a:gd name="connsiteY2" fmla="*/ 3225256 h 3225256"/>
              <a:gd name="connsiteX3" fmla="*/ 0 w 3227946"/>
              <a:gd name="connsiteY3" fmla="*/ 1612628 h 3225256"/>
              <a:gd name="connsiteX4" fmla="*/ 1613973 w 3227946"/>
              <a:gd name="connsiteY4" fmla="*/ 0 h 322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7946" h="3225256">
                <a:moveTo>
                  <a:pt x="1613973" y="0"/>
                </a:moveTo>
                <a:cubicBezTo>
                  <a:pt x="2505346" y="0"/>
                  <a:pt x="3227946" y="721998"/>
                  <a:pt x="3227946" y="1612628"/>
                </a:cubicBezTo>
                <a:cubicBezTo>
                  <a:pt x="3227946" y="2503258"/>
                  <a:pt x="2505346" y="3225256"/>
                  <a:pt x="1613973" y="3225256"/>
                </a:cubicBezTo>
                <a:cubicBezTo>
                  <a:pt x="722600" y="3225256"/>
                  <a:pt x="0" y="2503258"/>
                  <a:pt x="0" y="1612628"/>
                </a:cubicBezTo>
                <a:cubicBezTo>
                  <a:pt x="0" y="721998"/>
                  <a:pt x="722600" y="0"/>
                  <a:pt x="161397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34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A08E9F56-ED33-23CA-C926-819FA251B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9511">
            <a:off x="2084713" y="-2097125"/>
            <a:ext cx="7772400" cy="7748761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1" y="4362682"/>
            <a:ext cx="3277585" cy="665371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40000">
                <a:srgbClr val="3C1053"/>
              </a:gs>
              <a:gs pos="100000">
                <a:srgbClr val="E10A0A"/>
              </a:gs>
            </a:gsLst>
            <a:lin ang="10800000" scaled="0"/>
            <a:tileRect/>
          </a:gradFill>
        </p:spPr>
        <p:txBody>
          <a:bodyPr wrap="square" lIns="0" tIns="0" rIns="0" bIns="0" rtlCol="0"/>
          <a:lstStyle/>
          <a:p>
            <a:endParaRPr sz="198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0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988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D5C72-1D6E-25A4-2B4F-C68E17CC437E}"/>
              </a:ext>
            </a:extLst>
          </p:cNvPr>
          <p:cNvSpPr txBox="1"/>
          <p:nvPr userDrawn="1"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SUBMITTED BY: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C9D1F-332E-4CCF-EC2B-331E93C78763}"/>
              </a:ext>
            </a:extLst>
          </p:cNvPr>
          <p:cNvSpPr txBox="1"/>
          <p:nvPr userDrawn="1"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SERVINGS: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BE840-190E-ABA5-3EB9-B39CB02373F9}"/>
              </a:ext>
            </a:extLst>
          </p:cNvPr>
          <p:cNvSpPr txBox="1"/>
          <p:nvPr userDrawn="1"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TOTAL TIME: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6EB41-F24A-3F63-FCFD-EFE3AA984660}"/>
              </a:ext>
            </a:extLst>
          </p:cNvPr>
          <p:cNvSpPr txBox="1"/>
          <p:nvPr userDrawn="1"/>
        </p:nvSpPr>
        <p:spPr>
          <a:xfrm>
            <a:off x="37620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INGREDIENTS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C99FBB81-9AEF-0FDF-6186-C4010C4E4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609372"/>
            <a:ext cx="1185222" cy="1258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00B0C-9EDC-C2AF-A29D-0C83076CEA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1968" r="31164" b="4864"/>
          <a:stretch/>
        </p:blipFill>
        <p:spPr>
          <a:xfrm>
            <a:off x="3795678" y="-349595"/>
            <a:ext cx="4767072" cy="42414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241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A08E9F56-ED33-23CA-C926-819FA251B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9511">
            <a:off x="2084713" y="-2097125"/>
            <a:ext cx="7772400" cy="7748761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1" y="4362682"/>
            <a:ext cx="3277585" cy="665371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40000">
                <a:srgbClr val="3C1053"/>
              </a:gs>
              <a:gs pos="100000">
                <a:srgbClr val="E10A0A"/>
              </a:gs>
            </a:gsLst>
            <a:lin ang="10800000" scaled="0"/>
            <a:tileRect/>
          </a:gradFill>
        </p:spPr>
        <p:txBody>
          <a:bodyPr wrap="square" lIns="0" tIns="0" rIns="0" bIns="0" rtlCol="0"/>
          <a:lstStyle/>
          <a:p>
            <a:endParaRPr sz="198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0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chemeClr val="accent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988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D5C72-1D6E-25A4-2B4F-C68E17CC437E}"/>
              </a:ext>
            </a:extLst>
          </p:cNvPr>
          <p:cNvSpPr txBox="1"/>
          <p:nvPr userDrawn="1"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SUBMITTED BY: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C9D1F-332E-4CCF-EC2B-331E93C78763}"/>
              </a:ext>
            </a:extLst>
          </p:cNvPr>
          <p:cNvSpPr txBox="1"/>
          <p:nvPr userDrawn="1"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SERVINGS: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BE840-190E-ABA5-3EB9-B39CB02373F9}"/>
              </a:ext>
            </a:extLst>
          </p:cNvPr>
          <p:cNvSpPr txBox="1"/>
          <p:nvPr userDrawn="1"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latin typeface="Poppins Medium" pitchFamily="2" charset="77"/>
                <a:cs typeface="Poppins Medium" pitchFamily="2" charset="77"/>
              </a:rPr>
              <a:t>TOTAL TIME: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6EB41-F24A-3F63-FCFD-EFE3AA984660}"/>
              </a:ext>
            </a:extLst>
          </p:cNvPr>
          <p:cNvSpPr txBox="1"/>
          <p:nvPr userDrawn="1"/>
        </p:nvSpPr>
        <p:spPr>
          <a:xfrm>
            <a:off x="37620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INGREDIENTS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C99FBB81-9AEF-0FDF-6186-C4010C4E4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609372"/>
            <a:ext cx="1185222" cy="1258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52989-88E8-AA30-876C-815C610B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5628" r="1028" b="1204"/>
          <a:stretch/>
        </p:blipFill>
        <p:spPr>
          <a:xfrm>
            <a:off x="3802092" y="-348155"/>
            <a:ext cx="4767072" cy="42414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33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900" y="395511"/>
            <a:ext cx="1536064" cy="2124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66899" y="9733179"/>
            <a:ext cx="778509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spc="-5"/>
              <a:t>Virgin</a:t>
            </a:r>
            <a:r>
              <a:rPr spc="-20"/>
              <a:t> </a:t>
            </a:r>
            <a:r>
              <a:rPr spc="-5"/>
              <a:t>Pulse</a:t>
            </a:r>
            <a:r>
              <a:rPr spc="-20"/>
              <a:t> </a:t>
            </a:r>
            <a:r>
              <a:rPr spc="-5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23700" y="9733090"/>
            <a:ext cx="1941830" cy="140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9CFE6-C62E-7639-B4A9-4556502A3A9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490913" y="9842500"/>
            <a:ext cx="8191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  <p:sldLayoutId id="2147483682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8F130-8BE4-4011-BC22-7E5981AB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608388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35273-F928-4E21-8C2F-6D055F7F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625" y="5980113"/>
            <a:ext cx="6702425" cy="2782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7CD32-EDD0-47EF-B75F-7E40A6D01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8350" y="9323388"/>
            <a:ext cx="39466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Virgin Pulse </a:t>
            </a:r>
            <a:r>
              <a:rPr lang="en-US" b="1" dirty="0">
                <a:latin typeface="Roboto" panose="02000000000000000000" pitchFamily="2" charset="0"/>
              </a:rPr>
              <a:t>© 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2022 – Leadership toolkit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BADC-44A3-4FCA-B88C-266CCCCFB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773B1-C33D-42FA-8DA4-81DDD688626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EE3D2EC-3456-4714-90C1-DACF8E488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65"/>
          <a:stretch/>
        </p:blipFill>
        <p:spPr>
          <a:xfrm>
            <a:off x="3327638" y="7681189"/>
            <a:ext cx="4116513" cy="2377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0E054-996E-9C5B-F2A7-B5907AA6E5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490913" y="9842500"/>
            <a:ext cx="8191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08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Poppins SemiBold" panose="00000700000000000000" pitchFamily="2" charset="0"/>
          <a:ea typeface="+mj-ea"/>
          <a:cs typeface="Poppins SemiBold" panose="000007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0854" y="9697453"/>
            <a:ext cx="1953380" cy="256770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r">
              <a:defRPr sz="711">
                <a:solidFill>
                  <a:schemeClr val="tx1">
                    <a:tint val="75000"/>
                    <a:alpha val="50000"/>
                  </a:schemeClr>
                </a:solidFill>
                <a:latin typeface="Whitney-Medium" pitchFamily="2" charset="0"/>
              </a:defRPr>
            </a:lvl1pPr>
          </a:lstStyle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EA119-025F-09A9-A549-2B0E10AD571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490913" y="9842500"/>
            <a:ext cx="8191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1199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dt="0"/>
  <p:txStyles>
    <p:titleStyle>
      <a:lvl1pPr algn="l" defTabSz="1814059" rtl="0" eaLnBrk="1" latinLnBrk="0" hangingPunct="1">
        <a:lnSpc>
          <a:spcPct val="90000"/>
        </a:lnSpc>
        <a:spcBef>
          <a:spcPct val="0"/>
        </a:spcBef>
        <a:buNone/>
        <a:defRPr sz="5585" b="1" i="0" kern="1200">
          <a:gradFill>
            <a:gsLst>
              <a:gs pos="0">
                <a:schemeClr val="accent6"/>
              </a:gs>
              <a:gs pos="0">
                <a:schemeClr val="tx2"/>
              </a:gs>
              <a:gs pos="0">
                <a:schemeClr val="accent6"/>
              </a:gs>
              <a:gs pos="99000">
                <a:schemeClr val="accent4"/>
              </a:gs>
            </a:gsLst>
            <a:lin ang="1320000" scaled="0"/>
          </a:gradFill>
          <a:latin typeface="Whitney Semibold" pitchFamily="2" charset="0"/>
          <a:ea typeface="+mj-ea"/>
          <a:cs typeface="+mj-cs"/>
        </a:defRPr>
      </a:lvl1pPr>
    </p:titleStyle>
    <p:bodyStyle>
      <a:lvl1pPr marL="453515" indent="-453515" algn="l" defTabSz="1814059" rtl="0" eaLnBrk="1" latinLnBrk="0" hangingPunct="1">
        <a:lnSpc>
          <a:spcPct val="90000"/>
        </a:lnSpc>
        <a:spcBef>
          <a:spcPts val="1984"/>
        </a:spcBef>
        <a:buFont typeface="Arial" panose="020B0604020202020204" pitchFamily="34" charset="0"/>
        <a:buChar char="•"/>
        <a:defRPr sz="5555" kern="1200">
          <a:solidFill>
            <a:schemeClr val="tx1"/>
          </a:solidFill>
          <a:latin typeface="+mn-lt"/>
          <a:ea typeface="+mn-ea"/>
          <a:cs typeface="+mn-cs"/>
        </a:defRPr>
      </a:lvl1pPr>
      <a:lvl2pPr marL="1360545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4761" kern="1200">
          <a:solidFill>
            <a:schemeClr val="tx1"/>
          </a:solidFill>
          <a:latin typeface="+mn-lt"/>
          <a:ea typeface="+mn-ea"/>
          <a:cs typeface="+mn-cs"/>
        </a:defRPr>
      </a:lvl2pPr>
      <a:lvl3pPr marL="226757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967" kern="1200">
          <a:solidFill>
            <a:schemeClr val="tx1"/>
          </a:solidFill>
          <a:latin typeface="+mn-lt"/>
          <a:ea typeface="+mn-ea"/>
          <a:cs typeface="+mn-cs"/>
        </a:defRPr>
      </a:lvl3pPr>
      <a:lvl4pPr marL="3174603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4pPr>
      <a:lvl5pPr marL="408163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5pPr>
      <a:lvl6pPr marL="498866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6pPr>
      <a:lvl7pPr marL="589569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7pPr>
      <a:lvl8pPr marL="6802723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8pPr>
      <a:lvl9pPr marL="7709752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1pPr>
      <a:lvl2pPr marL="907029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2pPr>
      <a:lvl3pPr marL="1814059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3pPr>
      <a:lvl4pPr marL="272108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4pPr>
      <a:lvl5pPr marL="362811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5pPr>
      <a:lvl6pPr marL="4535149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6pPr>
      <a:lvl7pPr marL="544217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7pPr>
      <a:lvl8pPr marL="634920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8pPr>
      <a:lvl9pPr marL="7256237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ollage of two people&#10;&#10;Description automatically generated">
            <a:extLst>
              <a:ext uri="{FF2B5EF4-FFF2-40B4-BE49-F238E27FC236}">
                <a16:creationId xmlns:a16="http://schemas.microsoft.com/office/drawing/2014/main" id="{323AAE65-459E-4E63-5E7E-A03AAF7B0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" y="2200761"/>
            <a:ext cx="7617136" cy="686204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61342" y="1145696"/>
            <a:ext cx="3829397" cy="341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spcBef>
                <a:spcPts val="500"/>
              </a:spcBef>
            </a:pPr>
            <a:r>
              <a:rPr lang="en-US" sz="1800" spc="-75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Virgin Pulse</a:t>
            </a:r>
            <a:endParaRPr lang="en-US" sz="1800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AB0B5F7F-410F-3A92-C036-44657CF80638}"/>
              </a:ext>
            </a:extLst>
          </p:cNvPr>
          <p:cNvSpPr txBox="1">
            <a:spLocks/>
          </p:cNvSpPr>
          <p:nvPr/>
        </p:nvSpPr>
        <p:spPr>
          <a:xfrm>
            <a:off x="461342" y="1486815"/>
            <a:ext cx="3829397" cy="1541448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>
            <a:lvl1pPr>
              <a:defRPr sz="5650" b="0" i="0">
                <a:solidFill>
                  <a:schemeClr val="bg1"/>
                </a:solidFill>
                <a:latin typeface="Tungsten-Medium"/>
                <a:ea typeface="+mj-ea"/>
                <a:cs typeface="Tungsten-Medium"/>
              </a:defRPr>
            </a:lvl1pPr>
          </a:lstStyle>
          <a:p>
            <a:pPr marL="12700" marR="5080">
              <a:spcBef>
                <a:spcPts val="500"/>
              </a:spcBef>
            </a:pPr>
            <a:r>
              <a:rPr lang="en-US" sz="4800" kern="0" spc="-75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Champions Cookbook</a:t>
            </a:r>
            <a:endParaRPr lang="en-US" sz="4800" kern="0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8A828-5881-334C-2BE0-FEAB49A72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6591" y="8405110"/>
            <a:ext cx="1847663" cy="3135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B71AB4-0F1F-87A8-ADC9-3F09AD8AD370}"/>
              </a:ext>
            </a:extLst>
          </p:cNvPr>
          <p:cNvSpPr/>
          <p:nvPr/>
        </p:nvSpPr>
        <p:spPr>
          <a:xfrm>
            <a:off x="0" y="9351365"/>
            <a:ext cx="7772400" cy="720636"/>
          </a:xfrm>
          <a:prstGeom prst="rect">
            <a:avLst/>
          </a:prstGeom>
          <a:gradFill>
            <a:gsLst>
              <a:gs pos="62000">
                <a:srgbClr val="3C1053"/>
              </a:gs>
              <a:gs pos="0">
                <a:srgbClr val="E10A0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870F3-C7A9-368A-1510-0B9F06A0CC7E}"/>
              </a:ext>
            </a:extLst>
          </p:cNvPr>
          <p:cNvSpPr txBox="1"/>
          <p:nvPr/>
        </p:nvSpPr>
        <p:spPr>
          <a:xfrm>
            <a:off x="1331000" y="9557794"/>
            <a:ext cx="5110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Recipes compiled by Champions at </a:t>
            </a:r>
            <a:r>
              <a:rPr lang="en-US" sz="1400" kern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&lt;Company Name&gt;</a:t>
            </a:r>
          </a:p>
          <a:p>
            <a:r>
              <a:rPr lang="en-US" sz="1400" b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</a:p>
        </p:txBody>
      </p:sp>
      <p:pic>
        <p:nvPicPr>
          <p:cNvPr id="14" name="Picture 13" descr="A logo with text on it&#10;&#10;Description automatically generated">
            <a:extLst>
              <a:ext uri="{FF2B5EF4-FFF2-40B4-BE49-F238E27FC236}">
                <a16:creationId xmlns:a16="http://schemas.microsoft.com/office/drawing/2014/main" id="{066E298B-7D1A-52CA-E458-8809455D7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87" y="366325"/>
            <a:ext cx="1185222" cy="12585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0F36B9-BB35-DACB-58AB-49806F67A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224884-60C4-78FD-9107-508DC5A8E7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C308B14-9BCD-6001-A1F8-4AD43FA72D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461BCB-A380-4FC2-EB13-1144214C4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392948-1241-2BD6-742F-706900D310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866A1F-8DBA-E084-2B77-28B9FD63FF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AE2F410-0CF9-A875-458F-A92CAE0680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5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52C7D5-502F-48BA-8556-CC02E53D85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9A375-4099-4A68-867A-8B9BCA1DC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07321-47E0-4C58-AAEB-C8E6B00A78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FF727-2367-44F8-96CF-ADD44B689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829DC8-92F7-4CC5-B97F-9714B08CA1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992058-D7BA-44FB-8C46-C5EA7E7FF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4C865B-3607-5060-10EC-675FB4E52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-1906" r="3294" b="2173"/>
          <a:stretch/>
        </p:blipFill>
        <p:spPr>
          <a:xfrm>
            <a:off x="3847574" y="-130558"/>
            <a:ext cx="4557746" cy="42406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094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91A8E4-CC04-3489-2B0C-E0DC6289A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ECA9B7-88BF-0406-60E9-79D237A24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E680F3-C577-4117-BF93-97A4512FA5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6AB9E54-271C-9CD3-16F3-A7B1AB698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87B338-F4F3-606C-DE80-FD4AC7F93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810297E-6026-5755-57BC-B905804E01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58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EBC957-865F-DC58-55DD-B00F03336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6D386-8B98-74E6-D352-2F76EA572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D6B561-1488-B9A1-C4AB-F87A08B52D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B58381-062A-5C6F-2A27-8C0EA4A070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650501-70E3-4FBF-101D-1153D82847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BFEFBE-861D-5480-D275-D73E1F58CC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721AE0-D8C5-DB24-8368-BA937CDE36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6E940-13B9-53D7-0E61-5E59EA1A2E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6C1A26-A32D-D6E7-F08C-BB9637E23E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D8AEC8-2DFA-6D63-A4A9-D4422FDF9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FFFD45-E7A8-03A2-60D8-B03EFF20CD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6B2B3E-F688-CE38-26F8-B068418834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EA559-8355-EEF2-50BB-67D970163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DCFC4-2B41-BEBF-524F-E4B3D7AC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B6F1C-F6F5-A724-F7F2-2E1C5FEF3A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9DB5-E429-C400-835B-7EAAB9521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2552F3-7A05-7E62-B5F6-AFC5C3C151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DB9956-06D8-F2B6-A076-CE924B695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5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CA848A-C473-E77A-2D96-A82970125A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5D2E03-AB97-ED74-DEAE-4411C2093C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4521D5-9907-D579-D4EB-7D3BA57087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5A1FE-A623-756F-C2A2-21CAB41E4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7D0B38-266A-4B48-1E02-3C7994E36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007686-32FD-5722-B2BA-0247BED4F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5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P Purples - 2022">
      <a:dk1>
        <a:srgbClr val="531F5E"/>
      </a:dk1>
      <a:lt1>
        <a:srgbClr val="FFFFFF"/>
      </a:lt1>
      <a:dk2>
        <a:srgbClr val="333333"/>
      </a:dk2>
      <a:lt2>
        <a:srgbClr val="F6F6F6"/>
      </a:lt2>
      <a:accent1>
        <a:srgbClr val="EAEEF1"/>
      </a:accent1>
      <a:accent2>
        <a:srgbClr val="531F5E"/>
      </a:accent2>
      <a:accent3>
        <a:srgbClr val="630F42"/>
      </a:accent3>
      <a:accent4>
        <a:srgbClr val="8E0D30"/>
      </a:accent4>
      <a:accent5>
        <a:srgbClr val="BB0C1B"/>
      </a:accent5>
      <a:accent6>
        <a:srgbClr val="E10A0A"/>
      </a:accent6>
      <a:hlink>
        <a:srgbClr val="E10A0A"/>
      </a:hlink>
      <a:folHlink>
        <a:srgbClr val="E10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VP Purples - 2022">
      <a:dk1>
        <a:srgbClr val="531F5E"/>
      </a:dk1>
      <a:lt1>
        <a:srgbClr val="FFFFFF"/>
      </a:lt1>
      <a:dk2>
        <a:srgbClr val="333333"/>
      </a:dk2>
      <a:lt2>
        <a:srgbClr val="F6F6F6"/>
      </a:lt2>
      <a:accent1>
        <a:srgbClr val="EAEEF1"/>
      </a:accent1>
      <a:accent2>
        <a:srgbClr val="531F5E"/>
      </a:accent2>
      <a:accent3>
        <a:srgbClr val="630F42"/>
      </a:accent3>
      <a:accent4>
        <a:srgbClr val="8E0D30"/>
      </a:accent4>
      <a:accent5>
        <a:srgbClr val="BB0C1B"/>
      </a:accent5>
      <a:accent6>
        <a:srgbClr val="E10A0A"/>
      </a:accent6>
      <a:hlink>
        <a:srgbClr val="E10A0A"/>
      </a:hlink>
      <a:folHlink>
        <a:srgbClr val="E10A0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EC961D35-3F1A-6342-B74C-0BFC7DBD1B99}" vid="{51BD5832-9631-CA44-AA86-3D538863676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582D18F41DB42941C0ECCBA1125D3" ma:contentTypeVersion="18" ma:contentTypeDescription="Create a new document." ma:contentTypeScope="" ma:versionID="3d2e0861cd10641724e22aff7cb10e74">
  <xsd:schema xmlns:xsd="http://www.w3.org/2001/XMLSchema" xmlns:xs="http://www.w3.org/2001/XMLSchema" xmlns:p="http://schemas.microsoft.com/office/2006/metadata/properties" xmlns:ns2="608bc2ac-627d-4e2e-a398-2aef866c6ac8" xmlns:ns3="03868bad-4112-4148-a474-731146740a52" targetNamespace="http://schemas.microsoft.com/office/2006/metadata/properties" ma:root="true" ma:fieldsID="f929c150fe971575a4fcd800479c4755" ns2:_="" ns3:_="">
    <xsd:import namespace="608bc2ac-627d-4e2e-a398-2aef866c6ac8"/>
    <xsd:import namespace="03868bad-4112-4148-a474-731146740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Topic" minOccurs="0"/>
                <xsd:element ref="ns2:Description" minOccurs="0"/>
                <xsd:element ref="ns2:Asset_x0020_Typ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bc2ac-627d-4e2e-a398-2aef866c6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Topic" ma:index="20" nillable="true" ma:displayName="Topic" ma:format="Dropdown" ma:internalName="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Analytics"/>
                    <xsd:enumeration value="Behavior Change"/>
                    <xsd:enumeration value="Benefits"/>
                    <xsd:enumeration value="Biometrics"/>
                    <xsd:enumeration value="Challenges"/>
                    <xsd:enumeration value="Champions"/>
                    <xsd:enumeration value="Claims"/>
                    <xsd:enumeration value="Client Admin"/>
                    <xsd:enumeration value="Client Advocacy"/>
                    <xsd:enumeration value="Coaching"/>
                    <xsd:enumeration value="Company Update"/>
                    <xsd:enumeration value="Company Culture"/>
                    <xsd:enumeration value="Condition Depth"/>
                    <xsd:enumeration value="Core"/>
                    <xsd:enumeration value="COVID-19"/>
                    <xsd:enumeration value="Devices and Apps"/>
                    <xsd:enumeration value="Diabetes"/>
                    <xsd:enumeration value="Diversity, Equity, Inclusion"/>
                    <xsd:enumeration value="E-Commerce"/>
                    <xsd:enumeration value="Employee Engagement"/>
                    <xsd:enumeration value="Employee Wellbeing"/>
                    <xsd:enumeration value="Engage"/>
                    <xsd:enumeration value="Finance"/>
                    <xsd:enumeration value="Global/International"/>
                    <xsd:enumeration value="Heart Health"/>
                    <xsd:enumeration value="Health Plans"/>
                    <xsd:enumeration value="Health Systems"/>
                    <xsd:enumeration value="Ignite"/>
                    <xsd:enumeration value="Implementation"/>
                    <xsd:enumeration value="Influenza (Flu)"/>
                    <xsd:enumeration value="Legal"/>
                    <xsd:enumeration value="Member Marketing"/>
                    <xsd:enumeration value="Mental Health/Wellbeing"/>
                    <xsd:enumeration value="Mortality"/>
                    <xsd:enumeration value="Navigate"/>
                    <xsd:enumeration value="Next Steps Consult"/>
                    <xsd:enumeration value="Nutrition"/>
                    <xsd:enumeration value="Offline Population"/>
                    <xsd:enumeration value="Onsite"/>
                    <xsd:enumeration value="Partners"/>
                    <xsd:enumeration value="Passport"/>
                    <xsd:enumeration value="Platform Content"/>
                    <xsd:enumeration value="Platform [Member] Experience"/>
                    <xsd:enumeration value="Pricing and Packaging"/>
                    <xsd:enumeration value="Privacy"/>
                    <xsd:enumeration value="Product Launch"/>
                    <xsd:enumeration value="Program"/>
                    <xsd:enumeration value="Reporting"/>
                    <xsd:enumeration value="Retention"/>
                    <xsd:enumeration value="Return to Work"/>
                    <xsd:enumeration value="ROI"/>
                    <xsd:enumeration value="Security"/>
                    <xsd:enumeration value="Screening"/>
                    <xsd:enumeration value="Sleep"/>
                    <xsd:enumeration value="Social Connection"/>
                    <xsd:enumeration value="Surveys"/>
                    <xsd:enumeration value="Sustainability"/>
                    <xsd:enumeration value="Thrive"/>
                    <xsd:enumeration value="Tobacco"/>
                    <xsd:enumeration value="Transform"/>
                    <xsd:enumeration value="VOI"/>
                    <xsd:enumeration value="VP Go"/>
                    <xsd:enumeration value="VP Passport"/>
                  </xsd:restriction>
                </xsd:simpleType>
              </xsd:element>
            </xsd:sequence>
          </xsd:extension>
        </xsd:complexContent>
      </xsd:complexType>
    </xsd:element>
    <xsd:element name="Description" ma:index="21" nillable="true" ma:displayName="Description" ma:format="Dropdown" ma:internalName="Description">
      <xsd:simpleType>
        <xsd:restriction base="dms:Note">
          <xsd:maxLength value="255"/>
        </xsd:restriction>
      </xsd:simpleType>
    </xsd:element>
    <xsd:element name="Asset_x0020_Type" ma:index="22" nillable="true" ma:displayName="Asset Type" ma:format="Dropdown" ma:internalName="Asset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rticle"/>
                    <xsd:enumeration value="Case Study"/>
                    <xsd:enumeration value="Client Connect Event"/>
                    <xsd:enumeration value="Client Facing"/>
                    <xsd:enumeration value="Client Webinar"/>
                    <xsd:enumeration value="Demand Gen Webinar"/>
                    <xsd:enumeration value="E-Book"/>
                    <xsd:enumeration value="Feature Guide"/>
                    <xsd:enumeration value="Feature Overview"/>
                    <xsd:enumeration value="Flyer"/>
                    <xsd:enumeration value="Internal"/>
                    <xsd:enumeration value="Lookbook"/>
                    <xsd:enumeration value="Pitch Deck"/>
                    <xsd:enumeration value="Proposal"/>
                    <xsd:enumeration value="Report"/>
                    <xsd:enumeration value="Solution Sheet"/>
                    <xsd:enumeration value="Talking Points/Messaging"/>
                    <xsd:enumeration value="Template"/>
                    <xsd:enumeration value="Tip Sheet"/>
                    <xsd:enumeration value="Thrive"/>
                    <xsd:enumeration value="Training"/>
                    <xsd:enumeration value="Workbook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68bad-4112-4148-a474-731146740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608bc2ac-627d-4e2e-a398-2aef866c6ac8">
      <Value>Employee Engagement</Value>
    </Topic>
    <Description xmlns="608bc2ac-627d-4e2e-a398-2aef866c6ac8" xsi:nil="true"/>
    <Asset_x0020_Type xmlns="608bc2ac-627d-4e2e-a398-2aef866c6ac8">
      <Value>Client Facing</Value>
    </Asset_x0020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F23A7A-70AF-49E2-BE9C-C6B8F47695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8bc2ac-627d-4e2e-a398-2aef866c6ac8"/>
    <ds:schemaRef ds:uri="03868bad-4112-4148-a474-731146740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BB33DB-165F-4509-85BE-42AE73A774FA}">
  <ds:schemaRefs>
    <ds:schemaRef ds:uri="03868bad-4112-4148-a474-731146740a52"/>
    <ds:schemaRef ds:uri="608bc2ac-627d-4e2e-a398-2aef866c6a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8646395-EF03-474C-86B5-808FE93F74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14</Words>
  <Application>Microsoft Macintosh PowerPoint</Application>
  <PresentationFormat>Custom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Calibri</vt:lpstr>
      <vt:lpstr>Poppins</vt:lpstr>
      <vt:lpstr>Poppins Medium</vt:lpstr>
      <vt:lpstr>Poppins SemiBold</vt:lpstr>
      <vt:lpstr>Roboto</vt:lpstr>
      <vt:lpstr>Tungsten Medium</vt:lpstr>
      <vt:lpstr>Tungsten-Medium</vt:lpstr>
      <vt:lpstr>Whitney Book</vt:lpstr>
      <vt:lpstr>Whitney Semibold</vt:lpstr>
      <vt:lpstr>Whitney-Book</vt:lpstr>
      <vt:lpstr>Whitney-Medium</vt:lpstr>
      <vt:lpstr>Whitney-Semibold</vt:lpstr>
      <vt:lpstr>Office Theme</vt:lpstr>
      <vt:lpstr>Custom Design</vt:lpstr>
      <vt:lpstr>Basic</vt:lpstr>
      <vt:lpstr>Virgin Pulse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Health, Happiness,  and Resilience</dc:title>
  <dc:creator>Asher E</dc:creator>
  <cp:lastModifiedBy>Kyleen Hill</cp:lastModifiedBy>
  <cp:revision>11</cp:revision>
  <dcterms:created xsi:type="dcterms:W3CDTF">2021-04-20T15:47:19Z</dcterms:created>
  <dcterms:modified xsi:type="dcterms:W3CDTF">2023-10-04T20:07:50Z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2020-03-24T00:00:00Z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2021-04-20T00:00:00Z</vt:filetime>
  </property>
  <property fmtid="{D5CDD505-2E9C-101B-9397-08002B2CF9AE}" pid="5" name="ContentTypeId">
    <vt:lpwstr>0x0101004DC582D18F41DB42941C0ECCBA1125D3</vt:lpwstr>
  </property>
  <property fmtid="{D5CDD505-2E9C-101B-9397-08002B2CF9AE}" pid="6" name="TriggerFlowInfo">
    <vt:lpwstr/>
  </property>
  <property fmtid="{D5CDD505-2E9C-101B-9397-08002B2CF9AE}" pid="7" name="MSIP_Label_8fd5d740-1f91-42f3-8bc2-c5b5cb8b58e6_Enabled">
    <vt:lpwstr>true</vt:lpwstr>
  </property>
  <property fmtid="{D5CDD505-2E9C-101B-9397-08002B2CF9AE}" pid="8" name="MSIP_Label_8fd5d740-1f91-42f3-8bc2-c5b5cb8b58e6_SetDate">
    <vt:lpwstr>2023-10-04T20:07:18Z</vt:lpwstr>
  </property>
  <property fmtid="{D5CDD505-2E9C-101B-9397-08002B2CF9AE}" pid="9" name="MSIP_Label_8fd5d740-1f91-42f3-8bc2-c5b5cb8b58e6_Method">
    <vt:lpwstr>Standard</vt:lpwstr>
  </property>
  <property fmtid="{D5CDD505-2E9C-101B-9397-08002B2CF9AE}" pid="10" name="MSIP_Label_8fd5d740-1f91-42f3-8bc2-c5b5cb8b58e6_Name">
    <vt:lpwstr>VP Confidential</vt:lpwstr>
  </property>
  <property fmtid="{D5CDD505-2E9C-101B-9397-08002B2CF9AE}" pid="11" name="MSIP_Label_8fd5d740-1f91-42f3-8bc2-c5b5cb8b58e6_SiteId">
    <vt:lpwstr>b123a16e-892b-4cf6-a55a-6f8c7606a035</vt:lpwstr>
  </property>
  <property fmtid="{D5CDD505-2E9C-101B-9397-08002B2CF9AE}" pid="12" name="MSIP_Label_8fd5d740-1f91-42f3-8bc2-c5b5cb8b58e6_ActionId">
    <vt:lpwstr>99de7f3d-ee2b-4504-a987-ba33818d0296</vt:lpwstr>
  </property>
  <property fmtid="{D5CDD505-2E9C-101B-9397-08002B2CF9AE}" pid="13" name="MSIP_Label_8fd5d740-1f91-42f3-8bc2-c5b5cb8b58e6_ContentBits">
    <vt:lpwstr>2</vt:lpwstr>
  </property>
  <property fmtid="{D5CDD505-2E9C-101B-9397-08002B2CF9AE}" pid="14" name="ClassificationContentMarkingFooterLocations">
    <vt:lpwstr>Office Theme:8\Custom Design:7\Basic:3</vt:lpwstr>
  </property>
  <property fmtid="{D5CDD505-2E9C-101B-9397-08002B2CF9AE}" pid="15" name="ClassificationContentMarkingFooterText">
    <vt:lpwstr>VP Confidential</vt:lpwstr>
  </property>
</Properties>
</file>