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5595" userDrawn="1">
          <p15:clr>
            <a:srgbClr val="A4A3A4"/>
          </p15:clr>
        </p15:guide>
        <p15:guide id="2" pos="46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59356D"/>
    <a:srgbClr val="ECEC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4123A3-0A96-C14A-82E4-40C69ED65DE4}" v="9" dt="2022-08-22T21:40:16.435"/>
    <p1510:client id="{E6F63DF7-9F59-0040-B1B1-E59B721349F7}" v="5" dt="2022-08-22T22:01:35.44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07"/>
    <p:restoredTop sz="94554"/>
  </p:normalViewPr>
  <p:slideViewPr>
    <p:cSldViewPr snapToGrid="0">
      <p:cViewPr varScale="1">
        <p:scale>
          <a:sx n="72" d="100"/>
          <a:sy n="72" d="100"/>
        </p:scale>
        <p:origin x="3678" y="78"/>
      </p:cViewPr>
      <p:guideLst>
        <p:guide orient="horz" pos="5595"/>
        <p:guide pos="46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D3F11DF-EECD-F6B7-B301-A82DADF4EF1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4" t="-86834" r="-11757" b="23491"/>
          <a:stretch/>
        </p:blipFill>
        <p:spPr>
          <a:xfrm flipH="1">
            <a:off x="-1066800" y="-5266104"/>
            <a:ext cx="9906000" cy="9906000"/>
          </a:xfrm>
          <a:prstGeom prst="ellipse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6AB72166-0A60-50B0-EF6C-2DAD13D09D23}"/>
              </a:ext>
            </a:extLst>
          </p:cNvPr>
          <p:cNvSpPr/>
          <p:nvPr/>
        </p:nvSpPr>
        <p:spPr>
          <a:xfrm rot="3484367">
            <a:off x="5379424" y="3116797"/>
            <a:ext cx="1869559" cy="2202658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0C815144-FD82-B8DE-BA8A-1DC15889EBB2}"/>
              </a:ext>
            </a:extLst>
          </p:cNvPr>
          <p:cNvSpPr/>
          <p:nvPr/>
        </p:nvSpPr>
        <p:spPr>
          <a:xfrm rot="18115633" flipH="1">
            <a:off x="5332328" y="2971093"/>
            <a:ext cx="1758991" cy="2202658"/>
          </a:xfrm>
          <a:prstGeom prst="ellipse">
            <a:avLst/>
          </a:prstGeom>
          <a:solidFill>
            <a:srgbClr val="D43A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14B13B9-0B20-8D8E-5A1B-A5CF9B4D9AFE}"/>
              </a:ext>
            </a:extLst>
          </p:cNvPr>
          <p:cNvSpPr/>
          <p:nvPr/>
        </p:nvSpPr>
        <p:spPr>
          <a:xfrm>
            <a:off x="5327259" y="3201513"/>
            <a:ext cx="1882988" cy="1882988"/>
          </a:xfrm>
          <a:prstGeom prst="ellipse">
            <a:avLst/>
          </a:prstGeom>
          <a:solidFill>
            <a:srgbClr val="D43A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bject 2"/>
          <p:cNvSpPr txBox="1"/>
          <p:nvPr/>
        </p:nvSpPr>
        <p:spPr>
          <a:xfrm>
            <a:off x="443463" y="4927199"/>
            <a:ext cx="4052337" cy="9970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en-US" sz="3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Get a snapshot of your health </a:t>
            </a:r>
            <a:endParaRPr lang="en-US" sz="3200" dirty="0">
              <a:solidFill>
                <a:srgbClr val="59356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67485" y="9592943"/>
            <a:ext cx="862330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sz="700" spc="-1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Virgin Pulse </a:t>
            </a:r>
            <a:r>
              <a:rPr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700" spc="-2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7200" y="9073516"/>
            <a:ext cx="1574800" cy="451484"/>
          </a:xfrm>
          <a:prstGeom prst="rect">
            <a:avLst/>
          </a:prstGeom>
          <a:solidFill>
            <a:srgbClr val="E7EBEF"/>
          </a:solidFill>
        </p:spPr>
        <p:txBody>
          <a:bodyPr vert="horz" wrap="square" lIns="0" tIns="158750" rIns="0" bIns="0" rtlCol="0">
            <a:spAutoFit/>
          </a:bodyPr>
          <a:lstStyle/>
          <a:p>
            <a:pPr marL="434975">
              <a:lnSpc>
                <a:spcPct val="100000"/>
              </a:lnSpc>
              <a:spcBef>
                <a:spcPts val="1250"/>
              </a:spcBef>
            </a:pPr>
            <a:r>
              <a:rPr sz="1000" dirty="0">
                <a:solidFill>
                  <a:srgbClr val="333333"/>
                </a:solidFill>
                <a:latin typeface="Poppins"/>
                <a:cs typeface="Poppins"/>
              </a:rPr>
              <a:t>Client </a:t>
            </a:r>
            <a:r>
              <a:rPr sz="1000" spc="-20" dirty="0">
                <a:solidFill>
                  <a:srgbClr val="333333"/>
                </a:solidFill>
                <a:latin typeface="Poppins"/>
                <a:cs typeface="Poppins"/>
              </a:rPr>
              <a:t>Logo</a:t>
            </a:r>
            <a:endParaRPr sz="1000" dirty="0">
              <a:latin typeface="Poppins"/>
              <a:cs typeface="Poppi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4499" y="6110025"/>
            <a:ext cx="4051301" cy="1172828"/>
          </a:xfrm>
          <a:prstGeom prst="rect">
            <a:avLst/>
          </a:prstGeom>
        </p:spPr>
        <p:txBody>
          <a:bodyPr vert="horz" wrap="square" lIns="0" tIns="15240" rIns="0" bIns="0" rtlCol="0">
            <a:noAutofit/>
          </a:bodyPr>
          <a:lstStyle/>
          <a:p>
            <a:pPr marL="12700" algn="l">
              <a:lnSpc>
                <a:spcPct val="150000"/>
              </a:lnSpc>
              <a:spcBef>
                <a:spcPts val="120"/>
              </a:spcBef>
            </a:pP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biometric screening is a quick way to get a better picture of your health. You’ll learn important numbers like your cholesterol levels and blood pressure, and it helps keep track of your health over time.  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84F07D0-DDB0-ACFF-2018-ABECE597B61C}"/>
              </a:ext>
            </a:extLst>
          </p:cNvPr>
          <p:cNvSpPr/>
          <p:nvPr/>
        </p:nvSpPr>
        <p:spPr>
          <a:xfrm>
            <a:off x="-1600200" y="-4771812"/>
            <a:ext cx="10287000" cy="4771812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2413A90-7573-53C1-6874-A5D61A75F213}"/>
              </a:ext>
            </a:extLst>
          </p:cNvPr>
          <p:cNvSpPr/>
          <p:nvPr/>
        </p:nvSpPr>
        <p:spPr>
          <a:xfrm>
            <a:off x="7806070" y="-2606201"/>
            <a:ext cx="4517136" cy="6481747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9840C9C-C0F5-BDB4-3C4E-9DB57FA49E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620" y="9051524"/>
            <a:ext cx="1188951" cy="473476"/>
          </a:xfrm>
          <a:prstGeom prst="rect">
            <a:avLst/>
          </a:prstGeom>
        </p:spPr>
      </p:pic>
      <p:sp>
        <p:nvSpPr>
          <p:cNvPr id="24" name="object 16">
            <a:extLst>
              <a:ext uri="{FF2B5EF4-FFF2-40B4-BE49-F238E27FC236}">
                <a16:creationId xmlns:a16="http://schemas.microsoft.com/office/drawing/2014/main" id="{BA560636-D9EA-5EC8-0BFD-CB03E4E998A9}"/>
              </a:ext>
            </a:extLst>
          </p:cNvPr>
          <p:cNvSpPr txBox="1"/>
          <p:nvPr/>
        </p:nvSpPr>
        <p:spPr>
          <a:xfrm>
            <a:off x="5482048" y="3617902"/>
            <a:ext cx="1561931" cy="90095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42900"/>
              </a:lnSpc>
              <a:spcBef>
                <a:spcPts val="100"/>
              </a:spcBef>
            </a:pP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Schedule</a:t>
            </a:r>
            <a:b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biometric screening today!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2866B0D-93AB-F473-D2F0-1BFA42371F07}"/>
              </a:ext>
            </a:extLst>
          </p:cNvPr>
          <p:cNvSpPr/>
          <p:nvPr/>
        </p:nvSpPr>
        <p:spPr>
          <a:xfrm>
            <a:off x="-4506432" y="-2606201"/>
            <a:ext cx="4517136" cy="6481747"/>
          </a:xfrm>
          <a:prstGeom prst="rect">
            <a:avLst/>
          </a:prstGeom>
          <a:solidFill>
            <a:srgbClr val="ECEC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id="{C7D1DC16-FF67-69E5-8EC6-5E594EC305C0}"/>
              </a:ext>
            </a:extLst>
          </p:cNvPr>
          <p:cNvSpPr txBox="1"/>
          <p:nvPr/>
        </p:nvSpPr>
        <p:spPr>
          <a:xfrm>
            <a:off x="457200" y="9592943"/>
            <a:ext cx="862330" cy="1205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700" dirty="0">
                <a:solidFill>
                  <a:srgbClr val="827E7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0823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bject 9">
            <a:extLst>
              <a:ext uri="{FF2B5EF4-FFF2-40B4-BE49-F238E27FC236}">
                <a16:creationId xmlns:a16="http://schemas.microsoft.com/office/drawing/2014/main" id="{28164CBE-8A56-ADA4-DBF6-330791F4DFA5}"/>
              </a:ext>
            </a:extLst>
          </p:cNvPr>
          <p:cNvSpPr txBox="1"/>
          <p:nvPr/>
        </p:nvSpPr>
        <p:spPr>
          <a:xfrm>
            <a:off x="443463" y="7350796"/>
            <a:ext cx="4584701" cy="1564604"/>
          </a:xfrm>
          <a:prstGeom prst="rect">
            <a:avLst/>
          </a:prstGeom>
        </p:spPr>
        <p:txBody>
          <a:bodyPr vert="horz" wrap="square" lIns="0" tIns="15240" rIns="0" bIns="0" rtlCol="0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400" b="1" dirty="0">
                <a:solidFill>
                  <a:srgbClr val="59356D"/>
                </a:solidFill>
              </a:rPr>
              <a:t>How do I get a biometric screening? 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Sign up for an onsite screening at your location.  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Go to a participating lab, like </a:t>
            </a:r>
            <a:r>
              <a:rPr lang="en-US" sz="1200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Labcorp</a:t>
            </a: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 CVS MinuteClinic. 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Request a home test kit.   </a:t>
            </a:r>
          </a:p>
          <a:p>
            <a:pPr>
              <a:lnSpc>
                <a:spcPct val="150000"/>
              </a:lnSpc>
            </a:pPr>
            <a:r>
              <a:rPr lang="en-US" sz="12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 Make an appointment with your healthcare provider. 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8F0402-0C67-3375-F237-06D8ED1DE0CA}"/>
              </a:ext>
            </a:extLst>
          </p:cNvPr>
          <p:cNvSpPr txBox="1"/>
          <p:nvPr/>
        </p:nvSpPr>
        <p:spPr>
          <a:xfrm>
            <a:off x="4765306" y="6629400"/>
            <a:ext cx="2568405" cy="1219200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59356D"/>
                </a:solidFill>
              </a:rPr>
              <a:t>Learn more:</a:t>
            </a:r>
            <a:br>
              <a:rPr lang="en-US" sz="1200" b="1" dirty="0">
                <a:solidFill>
                  <a:srgbClr val="59356D"/>
                </a:solidFill>
              </a:rPr>
            </a:b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Visit </a:t>
            </a:r>
            <a:r>
              <a:rPr lang="en-US" sz="1050" b="1" dirty="0" err="1">
                <a:latin typeface="Arial" panose="020B0604020202020204" pitchFamily="34" charset="0"/>
                <a:cs typeface="Arial" panose="020B0604020202020204" pitchFamily="34" charset="0"/>
              </a:rPr>
              <a:t>member.virginpulse.com</a:t>
            </a:r>
            <a:b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and go to your </a:t>
            </a:r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Benefits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 page</a:t>
            </a:r>
            <a:b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or scan the QR code to open</a:t>
            </a:r>
            <a:b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in your app.</a:t>
            </a:r>
          </a:p>
          <a:p>
            <a:pPr algn="r">
              <a:lnSpc>
                <a:spcPct val="150000"/>
              </a:lnSpc>
            </a:pPr>
            <a:endParaRPr lang="en-US" sz="105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2826896-4284-0958-234A-1B2897118019}"/>
              </a:ext>
            </a:extLst>
          </p:cNvPr>
          <p:cNvSpPr txBox="1"/>
          <p:nvPr/>
        </p:nvSpPr>
        <p:spPr>
          <a:xfrm>
            <a:off x="5604151" y="5569040"/>
            <a:ext cx="1726668" cy="893328"/>
          </a:xfrm>
          <a:prstGeom prst="rect">
            <a:avLst/>
          </a:prstGeom>
          <a:noFill/>
        </p:spPr>
        <p:txBody>
          <a:bodyPr wrap="square" lIns="0" tIns="0" rIns="0" bIns="0" rtlCol="0" anchor="t">
            <a:noAutofit/>
          </a:bodyPr>
          <a:lstStyle/>
          <a:p>
            <a:pPr algn="r">
              <a:lnSpc>
                <a:spcPct val="150000"/>
              </a:lnSpc>
            </a:pPr>
            <a:r>
              <a:rPr lang="en-US" sz="1200" b="1" dirty="0">
                <a:solidFill>
                  <a:srgbClr val="59356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Earn [XX] when you complete a biometric screening by [Date XX].</a:t>
            </a:r>
          </a:p>
        </p:txBody>
      </p:sp>
      <p:pic>
        <p:nvPicPr>
          <p:cNvPr id="15" name="Picture 14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D1A0BBFA-2F2D-EE3F-4892-DBA7AC95A6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690" y="7905392"/>
            <a:ext cx="1095858" cy="109585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8fbdfde-3104-4524-abbb-ccd253ab6e71">
      <Terms xmlns="http://schemas.microsoft.com/office/infopath/2007/PartnerControls"/>
    </lcf76f155ced4ddcb4097134ff3c332f>
    <TaxCatchAll xmlns="77384554-7bde-46c7-b2e2-e7407604d54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20C4EBCAEBA5409CEFA22061C11D28" ma:contentTypeVersion="17" ma:contentTypeDescription="Create a new document." ma:contentTypeScope="" ma:versionID="8e9cd5b1da0fd2ce62bb650c8e0b02a3">
  <xsd:schema xmlns:xsd="http://www.w3.org/2001/XMLSchema" xmlns:xs="http://www.w3.org/2001/XMLSchema" xmlns:p="http://schemas.microsoft.com/office/2006/metadata/properties" xmlns:ns2="38fbdfde-3104-4524-abbb-ccd253ab6e71" xmlns:ns3="77384554-7bde-46c7-b2e2-e7407604d544" targetNamespace="http://schemas.microsoft.com/office/2006/metadata/properties" ma:root="true" ma:fieldsID="24dbb46c6de1f4cba3fe597a21c78036" ns2:_="" ns3:_="">
    <xsd:import namespace="38fbdfde-3104-4524-abbb-ccd253ab6e71"/>
    <xsd:import namespace="77384554-7bde-46c7-b2e2-e7407604d5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Location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fbdfde-3104-4524-abbb-ccd253ab6e7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1" nillable="true" ma:displayName="MediaServiceLocation" ma:internalName="MediaServiceLocation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d26d971-53db-4df6-927c-b829f3111a5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384554-7bde-46c7-b2e2-e7407604d5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e6f8e6b-5cf2-41b0-a682-515a8d74b85b}" ma:internalName="TaxCatchAll" ma:showField="CatchAllData" ma:web="77384554-7bde-46c7-b2e2-e7407604d5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7F143F-43C5-45F5-A431-3D7050833B9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120872-76C9-4763-92C0-144A4E1D309C}">
  <ds:schemaRefs>
    <ds:schemaRef ds:uri="http://schemas.microsoft.com/office/2006/metadata/properties"/>
    <ds:schemaRef ds:uri="d30c8b9d-e523-40b9-93f2-4cfd68cdf7f7"/>
    <ds:schemaRef ds:uri="4b3f0f60-9fbb-4723-9ac3-972f8f2b8b46"/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38fbdfde-3104-4524-abbb-ccd253ab6e71"/>
    <ds:schemaRef ds:uri="77384554-7bde-46c7-b2e2-e7407604d544"/>
  </ds:schemaRefs>
</ds:datastoreItem>
</file>

<file path=customXml/itemProps3.xml><?xml version="1.0" encoding="utf-8"?>
<ds:datastoreItem xmlns:ds="http://schemas.openxmlformats.org/officeDocument/2006/customXml" ds:itemID="{8CF84062-BC19-43F3-B285-5F78ABD59D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fbdfde-3104-4524-abbb-ccd253ab6e71"/>
    <ds:schemaRef ds:uri="77384554-7bde-46c7-b2e2-e7407604d5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</TotalTime>
  <Words>153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Poppins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Kayla Smith</cp:lastModifiedBy>
  <cp:revision>8</cp:revision>
  <dcterms:created xsi:type="dcterms:W3CDTF">2022-06-06T14:22:01Z</dcterms:created>
  <dcterms:modified xsi:type="dcterms:W3CDTF">2023-09-19T19:07:45Z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2022-06-06T00:00:00Z</vt:filetime>
  </property>
  <property fmtid="{D5CDD505-2E9C-101B-9397-08002B2CF9AE}" pid="3" name="Creator">
    <vt:lpwstr>Adobe InDesign 17.2 (Macintosh)</vt:lpwstr>
  </property>
  <property fmtid="{D5CDD505-2E9C-101B-9397-08002B2CF9AE}" pid="4" name="LastSaved">
    <vt:filetime>2022-06-06T00:00:00Z</vt:filetime>
  </property>
  <property fmtid="{D5CDD505-2E9C-101B-9397-08002B2CF9AE}" pid="5" name="ContentTypeId">
    <vt:lpwstr>0x010100B320C4EBCAEBA5409CEFA22061C11D28</vt:lpwstr>
  </property>
  <property fmtid="{D5CDD505-2E9C-101B-9397-08002B2CF9AE}" pid="6" name="MediaServiceImageTags">
    <vt:lpwstr/>
  </property>
  <property fmtid="{D5CDD505-2E9C-101B-9397-08002B2CF9AE}" pid="7" name="ClassificationContentMarkingFooterLocations">
    <vt:lpwstr>Office Theme:4</vt:lpwstr>
  </property>
  <property fmtid="{D5CDD505-2E9C-101B-9397-08002B2CF9AE}" pid="8" name="ClassificationContentMarkingFooterText">
    <vt:lpwstr>VP Confidential</vt:lpwstr>
  </property>
  <property fmtid="{D5CDD505-2E9C-101B-9397-08002B2CF9AE}" pid="9" name="MSIP_Label_3b3e03e6-50a1-4d77-a45f-8008da574b6d_Enabled">
    <vt:lpwstr>true</vt:lpwstr>
  </property>
  <property fmtid="{D5CDD505-2E9C-101B-9397-08002B2CF9AE}" pid="10" name="MSIP_Label_3b3e03e6-50a1-4d77-a45f-8008da574b6d_SetDate">
    <vt:lpwstr>2023-09-19T19:07:41Z</vt:lpwstr>
  </property>
  <property fmtid="{D5CDD505-2E9C-101B-9397-08002B2CF9AE}" pid="11" name="MSIP_Label_3b3e03e6-50a1-4d77-a45f-8008da574b6d_Method">
    <vt:lpwstr>Privileged</vt:lpwstr>
  </property>
  <property fmtid="{D5CDD505-2E9C-101B-9397-08002B2CF9AE}" pid="12" name="MSIP_Label_3b3e03e6-50a1-4d77-a45f-8008da574b6d_Name">
    <vt:lpwstr>Public</vt:lpwstr>
  </property>
  <property fmtid="{D5CDD505-2E9C-101B-9397-08002B2CF9AE}" pid="13" name="MSIP_Label_3b3e03e6-50a1-4d77-a45f-8008da574b6d_SiteId">
    <vt:lpwstr>b123a16e-892b-4cf6-a55a-6f8c7606a035</vt:lpwstr>
  </property>
  <property fmtid="{D5CDD505-2E9C-101B-9397-08002B2CF9AE}" pid="14" name="MSIP_Label_3b3e03e6-50a1-4d77-a45f-8008da574b6d_ActionId">
    <vt:lpwstr>e6f16312-5f42-4c49-9c55-eba9dddc3619</vt:lpwstr>
  </property>
  <property fmtid="{D5CDD505-2E9C-101B-9397-08002B2CF9AE}" pid="15" name="MSIP_Label_3b3e03e6-50a1-4d77-a45f-8008da574b6d_ContentBits">
    <vt:lpwstr>0</vt:lpwstr>
  </property>
</Properties>
</file>