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7772400" cy="10058400"/>
  <p:notesSz cx="6858000" cy="9144000"/>
  <p:defaultTextStyle>
    <a:defPPr>
      <a:defRPr lang="en-US"/>
    </a:defPPr>
    <a:lvl1pPr marL="0" algn="l" defTabSz="485364" rtl="0" eaLnBrk="1" latinLnBrk="0" hangingPunct="1">
      <a:defRPr sz="1911" kern="1200">
        <a:solidFill>
          <a:schemeClr val="tx1"/>
        </a:solidFill>
        <a:latin typeface="+mn-lt"/>
        <a:ea typeface="+mn-ea"/>
        <a:cs typeface="+mn-cs"/>
      </a:defRPr>
    </a:lvl1pPr>
    <a:lvl2pPr marL="485364" algn="l" defTabSz="485364" rtl="0" eaLnBrk="1" latinLnBrk="0" hangingPunct="1">
      <a:defRPr sz="1911" kern="1200">
        <a:solidFill>
          <a:schemeClr val="tx1"/>
        </a:solidFill>
        <a:latin typeface="+mn-lt"/>
        <a:ea typeface="+mn-ea"/>
        <a:cs typeface="+mn-cs"/>
      </a:defRPr>
    </a:lvl2pPr>
    <a:lvl3pPr marL="970727" algn="l" defTabSz="485364" rtl="0" eaLnBrk="1" latinLnBrk="0" hangingPunct="1">
      <a:defRPr sz="1911" kern="1200">
        <a:solidFill>
          <a:schemeClr val="tx1"/>
        </a:solidFill>
        <a:latin typeface="+mn-lt"/>
        <a:ea typeface="+mn-ea"/>
        <a:cs typeface="+mn-cs"/>
      </a:defRPr>
    </a:lvl3pPr>
    <a:lvl4pPr marL="1456091" algn="l" defTabSz="485364" rtl="0" eaLnBrk="1" latinLnBrk="0" hangingPunct="1">
      <a:defRPr sz="1911" kern="1200">
        <a:solidFill>
          <a:schemeClr val="tx1"/>
        </a:solidFill>
        <a:latin typeface="+mn-lt"/>
        <a:ea typeface="+mn-ea"/>
        <a:cs typeface="+mn-cs"/>
      </a:defRPr>
    </a:lvl4pPr>
    <a:lvl5pPr marL="1941454" algn="l" defTabSz="485364" rtl="0" eaLnBrk="1" latinLnBrk="0" hangingPunct="1">
      <a:defRPr sz="1911" kern="1200">
        <a:solidFill>
          <a:schemeClr val="tx1"/>
        </a:solidFill>
        <a:latin typeface="+mn-lt"/>
        <a:ea typeface="+mn-ea"/>
        <a:cs typeface="+mn-cs"/>
      </a:defRPr>
    </a:lvl5pPr>
    <a:lvl6pPr marL="2426818" algn="l" defTabSz="485364" rtl="0" eaLnBrk="1" latinLnBrk="0" hangingPunct="1">
      <a:defRPr sz="1911" kern="1200">
        <a:solidFill>
          <a:schemeClr val="tx1"/>
        </a:solidFill>
        <a:latin typeface="+mn-lt"/>
        <a:ea typeface="+mn-ea"/>
        <a:cs typeface="+mn-cs"/>
      </a:defRPr>
    </a:lvl6pPr>
    <a:lvl7pPr marL="2912181" algn="l" defTabSz="485364" rtl="0" eaLnBrk="1" latinLnBrk="0" hangingPunct="1">
      <a:defRPr sz="1911" kern="1200">
        <a:solidFill>
          <a:schemeClr val="tx1"/>
        </a:solidFill>
        <a:latin typeface="+mn-lt"/>
        <a:ea typeface="+mn-ea"/>
        <a:cs typeface="+mn-cs"/>
      </a:defRPr>
    </a:lvl7pPr>
    <a:lvl8pPr marL="3397545" algn="l" defTabSz="485364" rtl="0" eaLnBrk="1" latinLnBrk="0" hangingPunct="1">
      <a:defRPr sz="1911" kern="1200">
        <a:solidFill>
          <a:schemeClr val="tx1"/>
        </a:solidFill>
        <a:latin typeface="+mn-lt"/>
        <a:ea typeface="+mn-ea"/>
        <a:cs typeface="+mn-cs"/>
      </a:defRPr>
    </a:lvl8pPr>
    <a:lvl9pPr marL="3882908" algn="l" defTabSz="485364" rtl="0" eaLnBrk="1" latinLnBrk="0" hangingPunct="1">
      <a:defRPr sz="191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1F20"/>
    <a:srgbClr val="333E48"/>
    <a:srgbClr val="2D3E47"/>
    <a:srgbClr val="148FA7"/>
    <a:srgbClr val="3CA66E"/>
    <a:srgbClr val="21358E"/>
    <a:srgbClr val="7D7F80"/>
    <a:srgbClr val="0D7C36"/>
    <a:srgbClr val="E8A122"/>
    <a:srgbClr val="3AA1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87"/>
    <p:restoredTop sz="97381"/>
  </p:normalViewPr>
  <p:slideViewPr>
    <p:cSldViewPr snapToGrid="0" snapToObjects="1">
      <p:cViewPr varScale="1">
        <p:scale>
          <a:sx n="105" d="100"/>
          <a:sy n="105" d="100"/>
        </p:scale>
        <p:origin x="3572" y="6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C33D5-DF96-B849-85E2-33586BBE72E6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D91EF7-CDD8-964C-992F-8728AF4E5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13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70727" rtl="0" eaLnBrk="1" latinLnBrk="0" hangingPunct="1">
      <a:defRPr sz="1274" kern="1200">
        <a:solidFill>
          <a:schemeClr val="tx1"/>
        </a:solidFill>
        <a:latin typeface="+mn-lt"/>
        <a:ea typeface="+mn-ea"/>
        <a:cs typeface="+mn-cs"/>
      </a:defRPr>
    </a:lvl1pPr>
    <a:lvl2pPr marL="485364" algn="l" defTabSz="970727" rtl="0" eaLnBrk="1" latinLnBrk="0" hangingPunct="1">
      <a:defRPr sz="1274" kern="1200">
        <a:solidFill>
          <a:schemeClr val="tx1"/>
        </a:solidFill>
        <a:latin typeface="+mn-lt"/>
        <a:ea typeface="+mn-ea"/>
        <a:cs typeface="+mn-cs"/>
      </a:defRPr>
    </a:lvl2pPr>
    <a:lvl3pPr marL="970727" algn="l" defTabSz="970727" rtl="0" eaLnBrk="1" latinLnBrk="0" hangingPunct="1">
      <a:defRPr sz="1274" kern="1200">
        <a:solidFill>
          <a:schemeClr val="tx1"/>
        </a:solidFill>
        <a:latin typeface="+mn-lt"/>
        <a:ea typeface="+mn-ea"/>
        <a:cs typeface="+mn-cs"/>
      </a:defRPr>
    </a:lvl3pPr>
    <a:lvl4pPr marL="1456091" algn="l" defTabSz="970727" rtl="0" eaLnBrk="1" latinLnBrk="0" hangingPunct="1">
      <a:defRPr sz="1274" kern="1200">
        <a:solidFill>
          <a:schemeClr val="tx1"/>
        </a:solidFill>
        <a:latin typeface="+mn-lt"/>
        <a:ea typeface="+mn-ea"/>
        <a:cs typeface="+mn-cs"/>
      </a:defRPr>
    </a:lvl4pPr>
    <a:lvl5pPr marL="1941454" algn="l" defTabSz="970727" rtl="0" eaLnBrk="1" latinLnBrk="0" hangingPunct="1">
      <a:defRPr sz="1274" kern="1200">
        <a:solidFill>
          <a:schemeClr val="tx1"/>
        </a:solidFill>
        <a:latin typeface="+mn-lt"/>
        <a:ea typeface="+mn-ea"/>
        <a:cs typeface="+mn-cs"/>
      </a:defRPr>
    </a:lvl5pPr>
    <a:lvl6pPr marL="2426818" algn="l" defTabSz="970727" rtl="0" eaLnBrk="1" latinLnBrk="0" hangingPunct="1">
      <a:defRPr sz="1274" kern="1200">
        <a:solidFill>
          <a:schemeClr val="tx1"/>
        </a:solidFill>
        <a:latin typeface="+mn-lt"/>
        <a:ea typeface="+mn-ea"/>
        <a:cs typeface="+mn-cs"/>
      </a:defRPr>
    </a:lvl6pPr>
    <a:lvl7pPr marL="2912181" algn="l" defTabSz="970727" rtl="0" eaLnBrk="1" latinLnBrk="0" hangingPunct="1">
      <a:defRPr sz="1274" kern="1200">
        <a:solidFill>
          <a:schemeClr val="tx1"/>
        </a:solidFill>
        <a:latin typeface="+mn-lt"/>
        <a:ea typeface="+mn-ea"/>
        <a:cs typeface="+mn-cs"/>
      </a:defRPr>
    </a:lvl7pPr>
    <a:lvl8pPr marL="3397545" algn="l" defTabSz="970727" rtl="0" eaLnBrk="1" latinLnBrk="0" hangingPunct="1">
      <a:defRPr sz="1274" kern="1200">
        <a:solidFill>
          <a:schemeClr val="tx1"/>
        </a:solidFill>
        <a:latin typeface="+mn-lt"/>
        <a:ea typeface="+mn-ea"/>
        <a:cs typeface="+mn-cs"/>
      </a:defRPr>
    </a:lvl8pPr>
    <a:lvl9pPr marL="3882908" algn="l" defTabSz="970727" rtl="0" eaLnBrk="1" latinLnBrk="0" hangingPunct="1">
      <a:defRPr sz="127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36788" y="1143000"/>
            <a:ext cx="23844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91EF7-CDD8-964C-992F-8728AF4E51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65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9329CF-1D72-414D-8157-004A5DE8E158}"/>
              </a:ext>
            </a:extLst>
          </p:cNvPr>
          <p:cNvCxnSpPr>
            <a:cxnSpLocks/>
          </p:cNvCxnSpPr>
          <p:nvPr userDrawn="1"/>
        </p:nvCxnSpPr>
        <p:spPr>
          <a:xfrm>
            <a:off x="1055059" y="7695552"/>
            <a:ext cx="5830437" cy="0"/>
          </a:xfrm>
          <a:prstGeom prst="line">
            <a:avLst/>
          </a:prstGeom>
          <a:ln w="12700">
            <a:solidFill>
              <a:schemeClr val="tx2"/>
            </a:solidFill>
          </a:ln>
          <a:effectLst>
            <a:outerShdw dist="20000" sx="1000" sy="1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BCA0789-05AB-4306-80F7-ABD38C6D87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8374" y="8409365"/>
            <a:ext cx="2345002" cy="341917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9C8A75E-75C9-4AAB-BBAE-B210C28A1E3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746094" y="8788589"/>
            <a:ext cx="2026306" cy="126981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70"/>
            </a:lvl1pPr>
          </a:lstStyle>
          <a:p>
            <a:pPr lvl="0"/>
            <a:r>
              <a:rPr lang="en-US" dirty="0"/>
              <a:t>Client Logo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B39190-E003-BCEB-ABFF-D0817337CC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1859" y="6287329"/>
            <a:ext cx="5968683" cy="677958"/>
          </a:xfrm>
        </p:spPr>
        <p:txBody>
          <a:bodyPr>
            <a:noAutofit/>
          </a:bodyPr>
          <a:lstStyle>
            <a:lvl1pPr marL="0" indent="0" algn="ctr">
              <a:lnSpc>
                <a:spcPct val="125000"/>
              </a:lnSpc>
              <a:buNone/>
              <a:defRPr sz="2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 dirty="0">
                <a:effectLst/>
              </a:rPr>
              <a:t>Ready to lose weight, feel energized,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or just live healthier than ever?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532B7B4-8D1F-2AED-E176-6732C7A2C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6397" y="7890094"/>
            <a:ext cx="6999605" cy="341918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300" b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>
                <a:effectLst/>
              </a:rPr>
              <a:t>Get the Virgin Pulse mobile app or go to </a:t>
            </a:r>
            <a:r>
              <a:rPr lang="en-US" dirty="0" err="1">
                <a:effectLst/>
              </a:rPr>
              <a:t>join.virginpulse.com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284EE07-282E-9A7F-FC7E-BE4CA9C9F7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1859" y="7121360"/>
            <a:ext cx="5968683" cy="341916"/>
          </a:xfrm>
        </p:spPr>
        <p:txBody>
          <a:bodyPr>
            <a:noAutofit/>
          </a:bodyPr>
          <a:lstStyle>
            <a:lvl1pPr marL="0" indent="0" algn="ctr">
              <a:lnSpc>
                <a:spcPct val="125000"/>
              </a:lnSpc>
              <a:buNone/>
              <a:defRPr sz="1600"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>
                <a:effectLst/>
              </a:rPr>
              <a:t>Join your company’s free wellbeing program today!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856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68" userDrawn="1">
          <p15:clr>
            <a:srgbClr val="FBAE40"/>
          </p15:clr>
        </p15:guide>
        <p15:guide id="2" pos="244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9329CF-1D72-414D-8157-004A5DE8E158}"/>
              </a:ext>
            </a:extLst>
          </p:cNvPr>
          <p:cNvCxnSpPr>
            <a:cxnSpLocks/>
          </p:cNvCxnSpPr>
          <p:nvPr userDrawn="1"/>
        </p:nvCxnSpPr>
        <p:spPr>
          <a:xfrm>
            <a:off x="1055059" y="7687983"/>
            <a:ext cx="5830437" cy="0"/>
          </a:xfrm>
          <a:prstGeom prst="line">
            <a:avLst/>
          </a:prstGeom>
          <a:ln w="12700">
            <a:solidFill>
              <a:schemeClr val="tx2"/>
            </a:solidFill>
          </a:ln>
          <a:effectLst>
            <a:outerShdw dist="20000" sx="1000" sy="1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9C8A75E-75C9-4AAB-BBAE-B210C28A1E3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746094" y="8788589"/>
            <a:ext cx="2026306" cy="126981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70"/>
            </a:lvl1pPr>
          </a:lstStyle>
          <a:p>
            <a:pPr lvl="0"/>
            <a:r>
              <a:rPr lang="en-US" dirty="0"/>
              <a:t>Client Logo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F13A4C9-F353-12C7-248D-2EA5AC68AA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1858" y="6287329"/>
            <a:ext cx="5968683" cy="677958"/>
          </a:xfrm>
        </p:spPr>
        <p:txBody>
          <a:bodyPr>
            <a:noAutofit/>
          </a:bodyPr>
          <a:lstStyle>
            <a:lvl1pPr marL="0" indent="0" algn="ctr">
              <a:lnSpc>
                <a:spcPct val="125000"/>
              </a:lnSpc>
              <a:buNone/>
              <a:defRPr sz="2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 dirty="0">
                <a:effectLst/>
              </a:rPr>
              <a:t>Join your company’s free program to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get active, eat better, and live well.</a:t>
            </a:r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D49A3C1-12DE-94E2-F880-6EEBC83C8C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6396" y="7890094"/>
            <a:ext cx="6999605" cy="341918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300" b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>
                <a:effectLst/>
              </a:rPr>
              <a:t>Get the Virgin Pulse mobile app or go to </a:t>
            </a:r>
            <a:r>
              <a:rPr lang="en-US" dirty="0" err="1">
                <a:effectLst/>
              </a:rPr>
              <a:t>join.virginpulse.com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4186C49-35EB-A13A-7EAD-9813F8F9A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1858" y="7121360"/>
            <a:ext cx="5968683" cy="341916"/>
          </a:xfrm>
        </p:spPr>
        <p:txBody>
          <a:bodyPr>
            <a:noAutofit/>
          </a:bodyPr>
          <a:lstStyle>
            <a:lvl1pPr marL="0" indent="0" algn="ctr">
              <a:lnSpc>
                <a:spcPct val="125000"/>
              </a:lnSpc>
              <a:buNone/>
              <a:defRPr sz="1600"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>
                <a:effectLst/>
              </a:rPr>
              <a:t>The best part? It’s fun and with friends.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52B340-894D-CD6C-19E6-CF5D005FF9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8374" y="8409365"/>
            <a:ext cx="2345002" cy="34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90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68" userDrawn="1">
          <p15:clr>
            <a:srgbClr val="FBAE40"/>
          </p15:clr>
        </p15:guide>
        <p15:guide id="2" pos="244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9C8A75E-75C9-4AAB-BBAE-B210C28A1E3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746094" y="8788589"/>
            <a:ext cx="2026306" cy="126981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70"/>
            </a:lvl1pPr>
          </a:lstStyle>
          <a:p>
            <a:pPr lvl="0"/>
            <a:r>
              <a:rPr lang="en-US" dirty="0"/>
              <a:t>Client Logo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E4EA6B-742A-4105-9843-7B3E668C42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8374" y="8409365"/>
            <a:ext cx="2345002" cy="34191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5CA8D97-187D-8FCB-CD05-E8C580953271}"/>
              </a:ext>
            </a:extLst>
          </p:cNvPr>
          <p:cNvCxnSpPr>
            <a:cxnSpLocks/>
          </p:cNvCxnSpPr>
          <p:nvPr userDrawn="1"/>
        </p:nvCxnSpPr>
        <p:spPr>
          <a:xfrm>
            <a:off x="1055059" y="7687983"/>
            <a:ext cx="5830437" cy="0"/>
          </a:xfrm>
          <a:prstGeom prst="line">
            <a:avLst/>
          </a:prstGeom>
          <a:ln w="12700">
            <a:solidFill>
              <a:schemeClr val="tx2"/>
            </a:solidFill>
          </a:ln>
          <a:effectLst>
            <a:outerShdw dist="20000" sx="1000" sy="1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4B27DE2-DBA8-EA13-912C-7BD7F4985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1858" y="6287329"/>
            <a:ext cx="5968683" cy="677958"/>
          </a:xfrm>
        </p:spPr>
        <p:txBody>
          <a:bodyPr>
            <a:noAutofit/>
          </a:bodyPr>
          <a:lstStyle>
            <a:lvl1pPr marL="0" indent="0" algn="ctr">
              <a:lnSpc>
                <a:spcPct val="125000"/>
              </a:lnSpc>
              <a:buNone/>
              <a:defRPr sz="2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 dirty="0">
                <a:effectLst/>
              </a:rPr>
              <a:t>Ready to lose weight, feel energized,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or just live healthier than ever?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660887A-954E-2815-D412-41D7001DFD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6396" y="7890094"/>
            <a:ext cx="6999605" cy="341918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300" b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>
                <a:effectLst/>
              </a:rPr>
              <a:t>Get the Virgin Pulse mobile app or go to </a:t>
            </a:r>
            <a:r>
              <a:rPr lang="en-US" dirty="0" err="1">
                <a:effectLst/>
              </a:rPr>
              <a:t>join.virginpulse.com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FC4A782-75C0-7898-F44D-2E81E70555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1858" y="7121360"/>
            <a:ext cx="5968683" cy="341916"/>
          </a:xfrm>
        </p:spPr>
        <p:txBody>
          <a:bodyPr>
            <a:noAutofit/>
          </a:bodyPr>
          <a:lstStyle>
            <a:lvl1pPr marL="0" indent="0" algn="ctr">
              <a:lnSpc>
                <a:spcPct val="125000"/>
              </a:lnSpc>
              <a:buNone/>
              <a:defRPr sz="1600"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>
                <a:effectLst/>
              </a:rPr>
              <a:t>Join your company’s free wellbeing program today!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00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68" userDrawn="1">
          <p15:clr>
            <a:srgbClr val="FBAE40"/>
          </p15:clr>
        </p15:guide>
        <p15:guide id="2" pos="244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1" y="402802"/>
            <a:ext cx="699516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1" y="2346969"/>
            <a:ext cx="6995160" cy="6638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1" y="9322655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6D8E-5D09-EB48-BA6B-A37EB61E23D8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2" y="9322655"/>
            <a:ext cx="2461261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1" y="9322655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99BD7-6656-CA4B-B166-A5669CCADC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B68709-5FFF-BD98-BB20-2CA83B21437D}"/>
              </a:ext>
            </a:extLst>
          </p:cNvPr>
          <p:cNvSpPr/>
          <p:nvPr userDrawn="1"/>
        </p:nvSpPr>
        <p:spPr>
          <a:xfrm>
            <a:off x="2237955" y="9666197"/>
            <a:ext cx="3325841" cy="215444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80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2023 © Virgin Pulse, Inc. All rights reserved</a:t>
            </a:r>
            <a:endParaRPr lang="en-US" sz="8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528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txStyles>
    <p:titleStyle>
      <a:lvl1pPr algn="ctr" defTabSz="456201" rtl="0" eaLnBrk="1" latinLnBrk="0" hangingPunct="1">
        <a:spcBef>
          <a:spcPct val="0"/>
        </a:spcBef>
        <a:buNone/>
        <a:defRPr sz="43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49" indent="-342149" algn="l" defTabSz="456201" rtl="0" eaLnBrk="1" latinLnBrk="0" hangingPunct="1">
        <a:spcBef>
          <a:spcPct val="20000"/>
        </a:spcBef>
        <a:buFont typeface="Arial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41325" indent="-285126" algn="l" defTabSz="456201" rtl="0" eaLnBrk="1" latinLnBrk="0" hangingPunct="1">
        <a:spcBef>
          <a:spcPct val="20000"/>
        </a:spcBef>
        <a:buFont typeface="Arial"/>
        <a:buChar char="–"/>
        <a:defRPr sz="2796" kern="1200">
          <a:solidFill>
            <a:schemeClr val="tx1"/>
          </a:solidFill>
          <a:latin typeface="+mn-lt"/>
          <a:ea typeface="+mn-ea"/>
          <a:cs typeface="+mn-cs"/>
        </a:defRPr>
      </a:lvl2pPr>
      <a:lvl3pPr marL="1140503" indent="-228100" algn="l" defTabSz="456201" rtl="0" eaLnBrk="1" latinLnBrk="0" hangingPunct="1">
        <a:spcBef>
          <a:spcPct val="20000"/>
        </a:spcBef>
        <a:buFont typeface="Arial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702" indent="-228100" algn="l" defTabSz="456201" rtl="0" eaLnBrk="1" latinLnBrk="0" hangingPunct="1">
        <a:spcBef>
          <a:spcPct val="20000"/>
        </a:spcBef>
        <a:buFont typeface="Arial"/>
        <a:buChar char="–"/>
        <a:defRPr sz="1996" kern="1200">
          <a:solidFill>
            <a:schemeClr val="tx1"/>
          </a:solidFill>
          <a:latin typeface="+mn-lt"/>
          <a:ea typeface="+mn-ea"/>
          <a:cs typeface="+mn-cs"/>
        </a:defRPr>
      </a:lvl4pPr>
      <a:lvl5pPr marL="2052903" indent="-228100" algn="l" defTabSz="456201" rtl="0" eaLnBrk="1" latinLnBrk="0" hangingPunct="1">
        <a:spcBef>
          <a:spcPct val="20000"/>
        </a:spcBef>
        <a:buFont typeface="Arial"/>
        <a:buChar char="»"/>
        <a:defRPr sz="1996" kern="1200">
          <a:solidFill>
            <a:schemeClr val="tx1"/>
          </a:solidFill>
          <a:latin typeface="+mn-lt"/>
          <a:ea typeface="+mn-ea"/>
          <a:cs typeface="+mn-cs"/>
        </a:defRPr>
      </a:lvl5pPr>
      <a:lvl6pPr marL="2509105" indent="-228100" algn="l" defTabSz="456201" rtl="0" eaLnBrk="1" latinLnBrk="0" hangingPunct="1">
        <a:spcBef>
          <a:spcPct val="20000"/>
        </a:spcBef>
        <a:buFont typeface="Arial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6pPr>
      <a:lvl7pPr marL="2965306" indent="-228100" algn="l" defTabSz="456201" rtl="0" eaLnBrk="1" latinLnBrk="0" hangingPunct="1">
        <a:spcBef>
          <a:spcPct val="20000"/>
        </a:spcBef>
        <a:buFont typeface="Arial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7pPr>
      <a:lvl8pPr marL="3421506" indent="-228100" algn="l" defTabSz="456201" rtl="0" eaLnBrk="1" latinLnBrk="0" hangingPunct="1">
        <a:spcBef>
          <a:spcPct val="20000"/>
        </a:spcBef>
        <a:buFont typeface="Arial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8pPr>
      <a:lvl9pPr marL="3877708" indent="-228100" algn="l" defTabSz="456201" rtl="0" eaLnBrk="1" latinLnBrk="0" hangingPunct="1">
        <a:spcBef>
          <a:spcPct val="20000"/>
        </a:spcBef>
        <a:buFont typeface="Arial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201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201" algn="l" defTabSz="456201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2400" algn="l" defTabSz="456201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8602" algn="l" defTabSz="456201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4804" algn="l" defTabSz="456201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1003" algn="l" defTabSz="456201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37205" algn="l" defTabSz="456201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3406" algn="l" defTabSz="456201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49606" algn="l" defTabSz="456201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68" userDrawn="1">
          <p15:clr>
            <a:srgbClr val="F26B43"/>
          </p15:clr>
        </p15:guide>
        <p15:guide id="2" pos="24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5F894A-7792-EC73-C6C9-5D13F4C1DC6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CF42B2-F27C-94A8-323B-F7AA5954F6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Ready to lose weight, feel energized,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or just live healthier than ever?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95D16E6-3BB4-2A30-4E74-013245708E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effectLst/>
              </a:rPr>
              <a:t>Get the Virgin Pulse mobile app or go to </a:t>
            </a:r>
            <a:r>
              <a:rPr lang="en-US" u="sng" dirty="0" err="1">
                <a:effectLst/>
              </a:rPr>
              <a:t>join.virginpulse.com</a:t>
            </a:r>
            <a:endParaRPr lang="en-US" u="sng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94D94F-00F1-D887-D724-A2D81F3F80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effectLst/>
              </a:rPr>
              <a:t>Join your company’s free wellbeing program today!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902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D7FA95-20FB-C482-F40B-DA8292346F1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DE938-52C6-E05A-9189-61348B5D52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effectLst/>
              </a:rPr>
              <a:t>Join your company’s free program to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get active, eat better, and live well.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104B0A-7F6D-D708-914E-30C0927051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effectLst/>
              </a:rPr>
              <a:t>Get the Virgin Pulse mobile app or go to join.virginpulse.com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1A4546-0629-1CEA-3A45-0C5BB909A7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effectLst/>
              </a:rPr>
              <a:t>The best part? It’s fun and with friends.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37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3E0A37-17E0-31F1-AB3B-3703642EE05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24C72-AC4C-B7A5-A686-A8C528BCF6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effectLst/>
              </a:rPr>
              <a:t>Ready to lose weight, feel energized,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or just live healthier than ever?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2EB6E9-6BA5-39F3-4308-F15793975F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effectLst/>
              </a:rPr>
              <a:t>Get the Virgin Pulse mobile app or go to join.virginpulse.com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2F683F-F57E-7AD9-149C-7E9014AB20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effectLst/>
              </a:rPr>
              <a:t>Join your company’s free wellbeing program today!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543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P Colors">
      <a:dk1>
        <a:srgbClr val="531F5E"/>
      </a:dk1>
      <a:lt1>
        <a:srgbClr val="FFFFFF"/>
      </a:lt1>
      <a:dk2>
        <a:srgbClr val="333333"/>
      </a:dk2>
      <a:lt2>
        <a:srgbClr val="F6F6F6"/>
      </a:lt2>
      <a:accent1>
        <a:srgbClr val="EAEEF1"/>
      </a:accent1>
      <a:accent2>
        <a:srgbClr val="531F5E"/>
      </a:accent2>
      <a:accent3>
        <a:srgbClr val="630F42"/>
      </a:accent3>
      <a:accent4>
        <a:srgbClr val="8E0D30"/>
      </a:accent4>
      <a:accent5>
        <a:srgbClr val="BB0C1B"/>
      </a:accent5>
      <a:accent6>
        <a:srgbClr val="E10A0A"/>
      </a:accent6>
      <a:hlink>
        <a:srgbClr val="E10A0A"/>
      </a:hlink>
      <a:folHlink>
        <a:srgbClr val="E10A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118</Words>
  <Application>Microsoft Office PowerPoint</Application>
  <PresentationFormat>Custom</PresentationFormat>
  <Paragraphs>10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Poppins</vt:lpstr>
      <vt:lpstr>Poppins SemiBold</vt:lpstr>
      <vt:lpstr>Office Theme</vt:lpstr>
      <vt:lpstr>PowerPoint Presentation</vt:lpstr>
      <vt:lpstr>PowerPoint Presentation</vt:lpstr>
      <vt:lpstr>PowerPoint Presentation</vt:lpstr>
    </vt:vector>
  </TitlesOfParts>
  <Company>Virgin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Corby</dc:creator>
  <cp:lastModifiedBy>Asher Eggleston</cp:lastModifiedBy>
  <cp:revision>92</cp:revision>
  <cp:lastPrinted>2017-10-23T13:45:24Z</cp:lastPrinted>
  <dcterms:created xsi:type="dcterms:W3CDTF">2015-03-02T15:35:29Z</dcterms:created>
  <dcterms:modified xsi:type="dcterms:W3CDTF">2023-10-04T20:52:52Z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fd5d740-1f91-42f3-8bc2-c5b5cb8b58e6_Enabled">
    <vt:lpwstr>true</vt:lpwstr>
  </property>
  <property fmtid="{D5CDD505-2E9C-101B-9397-08002B2CF9AE}" pid="3" name="MSIP_Label_8fd5d740-1f91-42f3-8bc2-c5b5cb8b58e6_SetDate">
    <vt:lpwstr>2023-10-04T19:07:58Z</vt:lpwstr>
  </property>
  <property fmtid="{D5CDD505-2E9C-101B-9397-08002B2CF9AE}" pid="4" name="MSIP_Label_8fd5d740-1f91-42f3-8bc2-c5b5cb8b58e6_Method">
    <vt:lpwstr>Standard</vt:lpwstr>
  </property>
  <property fmtid="{D5CDD505-2E9C-101B-9397-08002B2CF9AE}" pid="5" name="MSIP_Label_8fd5d740-1f91-42f3-8bc2-c5b5cb8b58e6_Name">
    <vt:lpwstr>VP Confidential</vt:lpwstr>
  </property>
  <property fmtid="{D5CDD505-2E9C-101B-9397-08002B2CF9AE}" pid="6" name="MSIP_Label_8fd5d740-1f91-42f3-8bc2-c5b5cb8b58e6_SiteId">
    <vt:lpwstr>b123a16e-892b-4cf6-a55a-6f8c7606a035</vt:lpwstr>
  </property>
  <property fmtid="{D5CDD505-2E9C-101B-9397-08002B2CF9AE}" pid="7" name="MSIP_Label_8fd5d740-1f91-42f3-8bc2-c5b5cb8b58e6_ActionId">
    <vt:lpwstr>98bf585d-c1d6-4640-a485-071080b3ed20</vt:lpwstr>
  </property>
  <property fmtid="{D5CDD505-2E9C-101B-9397-08002B2CF9AE}" pid="8" name="MSIP_Label_8fd5d740-1f91-42f3-8bc2-c5b5cb8b58e6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VP Confidential</vt:lpwstr>
  </property>
</Properties>
</file>