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61" userDrawn="1">
          <p15:clr>
            <a:srgbClr val="A4A3A4"/>
          </p15:clr>
        </p15:guide>
        <p15:guide id="2" orient="horz" pos="602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na Ilickovic" initials="MI" lastIdx="1" clrIdx="0">
    <p:extLst>
      <p:ext uri="{19B8F6BF-5375-455C-9EA6-DF929625EA0E}">
        <p15:presenceInfo xmlns:p15="http://schemas.microsoft.com/office/powerpoint/2012/main" userId="S::marina.ilickovic@virginpulse.com::f5f0aa97-bb2b-4c1f-b203-c12f6de75c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E48"/>
    <a:srgbClr val="008EA8"/>
    <a:srgbClr val="2E94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91"/>
    <p:restoredTop sz="97327"/>
  </p:normalViewPr>
  <p:slideViewPr>
    <p:cSldViewPr snapToGrid="0">
      <p:cViewPr varScale="1">
        <p:scale>
          <a:sx n="143" d="100"/>
          <a:sy n="143" d="100"/>
        </p:scale>
        <p:origin x="2056" y="216"/>
      </p:cViewPr>
      <p:guideLst>
        <p:guide pos="361"/>
        <p:guide orient="horz" pos="602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115DDA75-9C8B-43A4-A3F6-9DCA71232F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2109"/>
          <a:stretch/>
        </p:blipFill>
        <p:spPr>
          <a:xfrm>
            <a:off x="0" y="7253056"/>
            <a:ext cx="7772400" cy="2805344"/>
          </a:xfrm>
          <a:prstGeom prst="rect">
            <a:avLst/>
          </a:prstGeom>
        </p:spPr>
      </p:pic>
      <p:sp>
        <p:nvSpPr>
          <p:cNvPr id="2" name="Rectangle 1">
            <a:extLst>
              <a:ext uri="{FF2B5EF4-FFF2-40B4-BE49-F238E27FC236}">
                <a16:creationId xmlns:a16="http://schemas.microsoft.com/office/drawing/2014/main" id="{E94A0C64-51DB-426A-551B-09D6A58F61BD}"/>
              </a:ext>
            </a:extLst>
          </p:cNvPr>
          <p:cNvSpPr/>
          <p:nvPr userDrawn="1"/>
        </p:nvSpPr>
        <p:spPr>
          <a:xfrm>
            <a:off x="5758408" y="8845624"/>
            <a:ext cx="2013992" cy="1212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C087AFD5-92BF-5C9D-84A8-A9C2B92474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048" y="9201476"/>
            <a:ext cx="1094706" cy="436236"/>
          </a:xfrm>
          <a:prstGeom prst="rect">
            <a:avLst/>
          </a:prstGeom>
        </p:spPr>
      </p:pic>
    </p:spTree>
  </p:cSld>
  <p:clrMapOvr>
    <a:masterClrMapping/>
  </p:clrMapOvr>
  <p:extLst>
    <p:ext uri="{DCECCB84-F9BA-43D5-87BE-67443E8EF086}">
      <p15:sldGuideLst xmlns:p15="http://schemas.microsoft.com/office/powerpoint/2012/main">
        <p15:guide id="1" pos="361" userDrawn="1">
          <p15:clr>
            <a:srgbClr val="FBAE40"/>
          </p15:clr>
        </p15:guide>
        <p15:guide id="2" orient="horz" pos="602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E3CD69-CF82-4D65-8A5C-2C5DA4F0BC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2" name="Rectangle 1">
            <a:extLst>
              <a:ext uri="{FF2B5EF4-FFF2-40B4-BE49-F238E27FC236}">
                <a16:creationId xmlns:a16="http://schemas.microsoft.com/office/drawing/2014/main" id="{F98987E7-C737-98D0-3230-06BE99DF495E}"/>
              </a:ext>
            </a:extLst>
          </p:cNvPr>
          <p:cNvSpPr/>
          <p:nvPr userDrawn="1"/>
        </p:nvSpPr>
        <p:spPr>
          <a:xfrm>
            <a:off x="5758408" y="8845624"/>
            <a:ext cx="2013992" cy="1212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25875B71-EB43-B2D5-5C1C-13DEB22E99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048" y="9201476"/>
            <a:ext cx="1094706" cy="436236"/>
          </a:xfrm>
          <a:prstGeom prst="rect">
            <a:avLst/>
          </a:prstGeom>
        </p:spPr>
      </p:pic>
      <p:sp>
        <p:nvSpPr>
          <p:cNvPr id="4" name="Rectangle 3">
            <a:extLst>
              <a:ext uri="{FF2B5EF4-FFF2-40B4-BE49-F238E27FC236}">
                <a16:creationId xmlns:a16="http://schemas.microsoft.com/office/drawing/2014/main" id="{63022A84-D2EC-E1F3-C10E-ABBB7BD0D226}"/>
              </a:ext>
            </a:extLst>
          </p:cNvPr>
          <p:cNvSpPr/>
          <p:nvPr userDrawn="1"/>
        </p:nvSpPr>
        <p:spPr>
          <a:xfrm>
            <a:off x="467315" y="829088"/>
            <a:ext cx="3527636" cy="706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6EBD9B2-9FF5-5BE7-CDC5-E8C32C87BA0B}"/>
              </a:ext>
            </a:extLst>
          </p:cNvPr>
          <p:cNvSpPr/>
          <p:nvPr userDrawn="1"/>
        </p:nvSpPr>
        <p:spPr>
          <a:xfrm>
            <a:off x="458438" y="3416418"/>
            <a:ext cx="3527636" cy="706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D75B744-2C16-6E24-69D6-C26D3CF5308E}"/>
              </a:ext>
            </a:extLst>
          </p:cNvPr>
          <p:cNvSpPr/>
          <p:nvPr userDrawn="1"/>
        </p:nvSpPr>
        <p:spPr>
          <a:xfrm>
            <a:off x="357807" y="4453136"/>
            <a:ext cx="4498277" cy="36610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A3681CD6-4F2D-4EF3-A8D6-556EE18CE5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4" name="Rectangle 3">
            <a:extLst>
              <a:ext uri="{FF2B5EF4-FFF2-40B4-BE49-F238E27FC236}">
                <a16:creationId xmlns:a16="http://schemas.microsoft.com/office/drawing/2014/main" id="{0F7B6341-F445-8490-3813-BCE7F4EE57F9}"/>
              </a:ext>
            </a:extLst>
          </p:cNvPr>
          <p:cNvSpPr/>
          <p:nvPr userDrawn="1"/>
        </p:nvSpPr>
        <p:spPr>
          <a:xfrm>
            <a:off x="5336224" y="8845624"/>
            <a:ext cx="2364661" cy="1212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2920E2F-86C2-BC89-A45A-A4D394861876}"/>
              </a:ext>
            </a:extLst>
          </p:cNvPr>
          <p:cNvSpPr/>
          <p:nvPr userDrawn="1"/>
        </p:nvSpPr>
        <p:spPr>
          <a:xfrm>
            <a:off x="1035486" y="1068785"/>
            <a:ext cx="2364661" cy="1212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36CED9F8-2386-D9BB-EF15-8BCFF75727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048" y="9201476"/>
            <a:ext cx="1094706" cy="436236"/>
          </a:xfrm>
          <a:prstGeom prst="rect">
            <a:avLst/>
          </a:prstGeom>
        </p:spPr>
      </p:pic>
    </p:spTree>
  </p:cSld>
  <p:clrMapOvr>
    <a:masterClrMapping/>
  </p:clrMapOvr>
  <p:extLst>
    <p:ext uri="{DCECCB84-F9BA-43D5-87BE-67443E8EF086}">
      <p15:sldGuideLst xmlns:p15="http://schemas.microsoft.com/office/powerpoint/2012/main">
        <p15:guide id="1" orient="horz" pos="6026" userDrawn="1">
          <p15:clr>
            <a:srgbClr val="FBAE40"/>
          </p15:clr>
        </p15:guide>
        <p15:guide id="2" pos="361"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748802-1231-D82D-6845-C892910B7E69}"/>
              </a:ext>
            </a:extLst>
          </p:cNvPr>
          <p:cNvSpPr txBox="1"/>
          <p:nvPr userDrawn="1">
            <p:extLst>
              <p:ext uri="{1162E1C5-73C7-4A58-AE30-91384D911F3F}">
                <p184:classification xmlns:p184="http://schemas.microsoft.com/office/powerpoint/2018/4/main" val="ftr"/>
              </p:ext>
            </p:extLst>
          </p:nvPr>
        </p:nvSpPr>
        <p:spPr>
          <a:xfrm>
            <a:off x="3490913" y="9842500"/>
            <a:ext cx="8191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VP Confidential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red and purple spiral&#10;&#10;Description automatically generated">
            <a:extLst>
              <a:ext uri="{FF2B5EF4-FFF2-40B4-BE49-F238E27FC236}">
                <a16:creationId xmlns:a16="http://schemas.microsoft.com/office/drawing/2014/main" id="{17A2B7D5-D368-3D72-529B-0CE5AC4ADFE7}"/>
              </a:ext>
            </a:extLst>
          </p:cNvPr>
          <p:cNvPicPr>
            <a:picLocks noChangeAspect="1"/>
          </p:cNvPicPr>
          <p:nvPr/>
        </p:nvPicPr>
        <p:blipFill rotWithShape="1">
          <a:blip r:embed="rId2">
            <a:extLst>
              <a:ext uri="{28A0092B-C50C-407E-A947-70E740481C1C}">
                <a14:useLocalDpi xmlns:a14="http://schemas.microsoft.com/office/drawing/2010/main" val="0"/>
              </a:ext>
            </a:extLst>
          </a:blip>
          <a:srcRect l="7673" t="39611" r="79795" b="40260"/>
          <a:stretch/>
        </p:blipFill>
        <p:spPr>
          <a:xfrm>
            <a:off x="0" y="573741"/>
            <a:ext cx="439271" cy="914400"/>
          </a:xfrm>
          <a:prstGeom prst="rect">
            <a:avLst/>
          </a:prstGeom>
        </p:spPr>
      </p:pic>
      <p:pic>
        <p:nvPicPr>
          <p:cNvPr id="15" name="Picture 14" descr="A red and purple spiral&#10;&#10;Description automatically generated">
            <a:extLst>
              <a:ext uri="{FF2B5EF4-FFF2-40B4-BE49-F238E27FC236}">
                <a16:creationId xmlns:a16="http://schemas.microsoft.com/office/drawing/2014/main" id="{3E480AD4-2C76-85E4-1810-8F70C2B6F78E}"/>
              </a:ext>
            </a:extLst>
          </p:cNvPr>
          <p:cNvPicPr>
            <a:picLocks noChangeAspect="1"/>
          </p:cNvPicPr>
          <p:nvPr/>
        </p:nvPicPr>
        <p:blipFill rotWithShape="1">
          <a:blip r:embed="rId2">
            <a:extLst>
              <a:ext uri="{28A0092B-C50C-407E-A947-70E740481C1C}">
                <a14:useLocalDpi xmlns:a14="http://schemas.microsoft.com/office/drawing/2010/main" val="0"/>
              </a:ext>
            </a:extLst>
          </a:blip>
          <a:srcRect l="65337" t="61025" r="6482" b="24543"/>
          <a:stretch/>
        </p:blipFill>
        <p:spPr>
          <a:xfrm>
            <a:off x="6759388" y="4383741"/>
            <a:ext cx="1013012" cy="672353"/>
          </a:xfrm>
          <a:prstGeom prst="rect">
            <a:avLst/>
          </a:prstGeom>
        </p:spPr>
      </p:pic>
      <p:pic>
        <p:nvPicPr>
          <p:cNvPr id="16" name="Picture 15">
            <a:extLst>
              <a:ext uri="{FF2B5EF4-FFF2-40B4-BE49-F238E27FC236}">
                <a16:creationId xmlns:a16="http://schemas.microsoft.com/office/drawing/2014/main" id="{D94DCDBC-9894-AD31-B54D-2971DE5CF27E}"/>
              </a:ext>
            </a:extLst>
          </p:cNvPr>
          <p:cNvPicPr>
            <a:picLocks noChangeAspect="1"/>
          </p:cNvPicPr>
          <p:nvPr/>
        </p:nvPicPr>
        <p:blipFill rotWithShape="1">
          <a:blip r:embed="rId3">
            <a:extLst>
              <a:ext uri="{28A0092B-C50C-407E-A947-70E740481C1C}">
                <a14:useLocalDpi xmlns:a14="http://schemas.microsoft.com/office/drawing/2010/main" val="0"/>
              </a:ext>
            </a:extLst>
          </a:blip>
          <a:srcRect l="25120" t="217" r="15713" b="30330"/>
          <a:stretch/>
        </p:blipFill>
        <p:spPr>
          <a:xfrm>
            <a:off x="213792" y="213629"/>
            <a:ext cx="7344816" cy="5747900"/>
          </a:xfrm>
          <a:prstGeom prst="roundRect">
            <a:avLst>
              <a:gd name="adj" fmla="val 3642"/>
            </a:avLst>
          </a:prstGeom>
        </p:spPr>
      </p:pic>
      <p:pic>
        <p:nvPicPr>
          <p:cNvPr id="17" name="Picture 16" descr="A red and purple spiral&#10;&#10;Description automatically generated">
            <a:extLst>
              <a:ext uri="{FF2B5EF4-FFF2-40B4-BE49-F238E27FC236}">
                <a16:creationId xmlns:a16="http://schemas.microsoft.com/office/drawing/2014/main" id="{FC9F91E1-1095-5B8D-15A5-4C6E4FA337B7}"/>
              </a:ext>
            </a:extLst>
          </p:cNvPr>
          <p:cNvPicPr>
            <a:picLocks noChangeAspect="1"/>
          </p:cNvPicPr>
          <p:nvPr/>
        </p:nvPicPr>
        <p:blipFill rotWithShape="1">
          <a:blip r:embed="rId2">
            <a:extLst>
              <a:ext uri="{28A0092B-C50C-407E-A947-70E740481C1C}">
                <a14:useLocalDpi xmlns:a14="http://schemas.microsoft.com/office/drawing/2010/main" val="0"/>
              </a:ext>
            </a:extLst>
          </a:blip>
          <a:srcRect l="18703" t="74303" r="6482"/>
          <a:stretch/>
        </p:blipFill>
        <p:spPr>
          <a:xfrm>
            <a:off x="5082987" y="4993340"/>
            <a:ext cx="2689413" cy="1197131"/>
          </a:xfrm>
          <a:prstGeom prst="rect">
            <a:avLst/>
          </a:prstGeom>
        </p:spPr>
      </p:pic>
      <p:pic>
        <p:nvPicPr>
          <p:cNvPr id="18" name="Picture 17" descr="A red and purple spiral&#10;&#10;Description automatically generated">
            <a:extLst>
              <a:ext uri="{FF2B5EF4-FFF2-40B4-BE49-F238E27FC236}">
                <a16:creationId xmlns:a16="http://schemas.microsoft.com/office/drawing/2014/main" id="{04C19C84-F09E-2A16-283C-C3C5487C5E7E}"/>
              </a:ext>
            </a:extLst>
          </p:cNvPr>
          <p:cNvPicPr>
            <a:picLocks noChangeAspect="1"/>
          </p:cNvPicPr>
          <p:nvPr/>
        </p:nvPicPr>
        <p:blipFill rotWithShape="1">
          <a:blip r:embed="rId2">
            <a:extLst>
              <a:ext uri="{28A0092B-C50C-407E-A947-70E740481C1C}">
                <a14:useLocalDpi xmlns:a14="http://schemas.microsoft.com/office/drawing/2010/main" val="0"/>
              </a:ext>
            </a:extLst>
          </a:blip>
          <a:srcRect l="7673" t="26982" r="3810" b="53679"/>
          <a:stretch/>
        </p:blipFill>
        <p:spPr>
          <a:xfrm>
            <a:off x="0" y="0"/>
            <a:ext cx="3102719" cy="878541"/>
          </a:xfrm>
          <a:prstGeom prst="rect">
            <a:avLst/>
          </a:prstGeom>
        </p:spPr>
      </p:pic>
      <p:sp>
        <p:nvSpPr>
          <p:cNvPr id="6" name="TextBox 6"/>
          <p:cNvSpPr txBox="1"/>
          <p:nvPr/>
        </p:nvSpPr>
        <p:spPr>
          <a:xfrm>
            <a:off x="577920" y="7981528"/>
            <a:ext cx="6188600" cy="360040"/>
          </a:xfrm>
          <a:prstGeom prst="rect">
            <a:avLst/>
          </a:prstGeom>
          <a:noFill/>
          <a:ln>
            <a:noFill/>
          </a:ln>
        </p:spPr>
        <p:txBody>
          <a:bodyPr wrap="square" lIns="0" tIns="0" rIns="0" bIns="0" anchor="t"/>
          <a:lstStyle/>
          <a:p>
            <a:pPr>
              <a:lnSpc>
                <a:spcPts val="1500"/>
              </a:lnSpc>
              <a:tabLst>
                <a:tab pos="1257300" algn="l"/>
              </a:tabLst>
              <a:defRPr lang="en-US"/>
            </a:pPr>
            <a:r>
              <a:rPr lang="en-US" sz="900" dirty="0">
                <a:solidFill>
                  <a:srgbClr val="3D1152"/>
                </a:solidFill>
                <a:latin typeface="Poppins Medium" pitchFamily="2" charset="77"/>
                <a:cs typeface="Poppins Medium" pitchFamily="2" charset="77"/>
              </a:rPr>
              <a:t>Don’t have a Max Buzz fitness tracker? </a:t>
            </a:r>
            <a:r>
              <a:rPr lang="en-US" sz="900" dirty="0">
                <a:solidFill>
                  <a:srgbClr val="44546A"/>
                </a:solidFill>
                <a:latin typeface="Poppins" pitchFamily="2" charset="77"/>
                <a:cs typeface="Poppins" pitchFamily="2" charset="77"/>
              </a:rPr>
              <a:t>No problem. See real-time activity tracked by your Fitbit, Garmin, Apple Watch, Misfit, or Polar fitness trackers — right in the Virgin Pulse app.</a:t>
            </a:r>
            <a:endParaRPr sz="900" dirty="0">
              <a:solidFill>
                <a:srgbClr val="44546A"/>
              </a:solidFill>
              <a:latin typeface="Poppins" pitchFamily="2" charset="77"/>
              <a:cs typeface="Poppins" pitchFamily="2" charset="77"/>
            </a:endParaRPr>
          </a:p>
        </p:txBody>
      </p:sp>
      <p:sp>
        <p:nvSpPr>
          <p:cNvPr id="3" name="TextBox 2">
            <a:extLst>
              <a:ext uri="{FF2B5EF4-FFF2-40B4-BE49-F238E27FC236}">
                <a16:creationId xmlns:a16="http://schemas.microsoft.com/office/drawing/2014/main" id="{B2C7A3DA-51F0-470D-89F0-A056144F1649}"/>
              </a:ext>
            </a:extLst>
          </p:cNvPr>
          <p:cNvSpPr txBox="1"/>
          <p:nvPr/>
        </p:nvSpPr>
        <p:spPr>
          <a:xfrm>
            <a:off x="501824" y="6342597"/>
            <a:ext cx="6696744" cy="843821"/>
          </a:xfrm>
          <a:prstGeom prst="rect">
            <a:avLst/>
          </a:prstGeom>
          <a:noFill/>
        </p:spPr>
        <p:txBody>
          <a:bodyPr wrap="square" rtlCol="0">
            <a:spAutoFit/>
          </a:bodyPr>
          <a:lstStyle/>
          <a:p>
            <a:pPr>
              <a:lnSpc>
                <a:spcPts val="2000"/>
              </a:lnSpc>
            </a:pPr>
            <a:r>
              <a:rPr lang="en-US" sz="1200" dirty="0">
                <a:solidFill>
                  <a:srgbClr val="44546A"/>
                </a:solidFill>
                <a:latin typeface="Poppins" pitchFamily="2" charset="77"/>
                <a:cs typeface="Poppins" pitchFamily="2" charset="77"/>
              </a:rPr>
              <a:t>Virgin Pulse’s health and wellbeing program works with the best fitness</a:t>
            </a:r>
            <a:r>
              <a:rPr lang="hr-BA" sz="1200" dirty="0">
                <a:solidFill>
                  <a:srgbClr val="44546A"/>
                </a:solidFill>
                <a:latin typeface="Poppins" pitchFamily="2" charset="77"/>
                <a:cs typeface="Poppins" pitchFamily="2" charset="77"/>
              </a:rPr>
              <a:t> </a:t>
            </a:r>
            <a:r>
              <a:rPr lang="en-US" sz="1200" dirty="0">
                <a:solidFill>
                  <a:srgbClr val="44546A"/>
                </a:solidFill>
                <a:latin typeface="Poppins" pitchFamily="2" charset="77"/>
                <a:cs typeface="Poppins" pitchFamily="2" charset="77"/>
              </a:rPr>
              <a:t>tracking devices and mobile apps in the market. Take a look at the brands we’ve partnered with to help you be successful and have fun getting</a:t>
            </a:r>
            <a:r>
              <a:rPr lang="hr-BA" sz="1200" dirty="0">
                <a:solidFill>
                  <a:srgbClr val="44546A"/>
                </a:solidFill>
                <a:latin typeface="Poppins" pitchFamily="2" charset="77"/>
                <a:cs typeface="Poppins" pitchFamily="2" charset="77"/>
              </a:rPr>
              <a:t> </a:t>
            </a:r>
            <a:r>
              <a:rPr lang="en-US" sz="1200" dirty="0">
                <a:solidFill>
                  <a:srgbClr val="44546A"/>
                </a:solidFill>
                <a:latin typeface="Poppins" pitchFamily="2" charset="77"/>
                <a:cs typeface="Poppins" pitchFamily="2" charset="77"/>
              </a:rPr>
              <a:t>healthier!</a:t>
            </a:r>
            <a:r>
              <a:rPr lang="hr-BA" sz="1200" dirty="0">
                <a:solidFill>
                  <a:srgbClr val="44546A"/>
                </a:solidFill>
                <a:latin typeface="Poppins" pitchFamily="2" charset="77"/>
                <a:cs typeface="Poppins" pitchFamily="2" charset="77"/>
              </a:rPr>
              <a:t> </a:t>
            </a:r>
            <a:endParaRPr lang="en-US" sz="1200" dirty="0">
              <a:solidFill>
                <a:srgbClr val="44546A"/>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9225615A-32E7-431C-BDA8-F92F1016970F}"/>
              </a:ext>
            </a:extLst>
          </p:cNvPr>
          <p:cNvSpPr txBox="1"/>
          <p:nvPr/>
        </p:nvSpPr>
        <p:spPr>
          <a:xfrm>
            <a:off x="573832" y="8465573"/>
            <a:ext cx="3333697" cy="360040"/>
          </a:xfrm>
          <a:prstGeom prst="rect">
            <a:avLst/>
          </a:prstGeom>
          <a:noFill/>
          <a:ln>
            <a:noFill/>
          </a:ln>
        </p:spPr>
        <p:txBody>
          <a:bodyPr wrap="square" lIns="0" tIns="0" rIns="0" bIns="0" anchor="t"/>
          <a:lstStyle/>
          <a:p>
            <a:pPr>
              <a:lnSpc>
                <a:spcPts val="1500"/>
              </a:lnSpc>
              <a:tabLst>
                <a:tab pos="1257300" algn="l"/>
              </a:tabLst>
              <a:defRPr lang="en-US"/>
            </a:pPr>
            <a:r>
              <a:rPr lang="hr-BA" sz="900" dirty="0">
                <a:solidFill>
                  <a:srgbClr val="3D1152"/>
                </a:solidFill>
                <a:latin typeface="Poppins Medium" pitchFamily="2" charset="77"/>
                <a:cs typeface="Poppins Medium" pitchFamily="2" charset="77"/>
              </a:rPr>
              <a:t>Don’t have the Virgin Pulse app</a:t>
            </a:r>
            <a:r>
              <a:rPr lang="en-US" sz="900" dirty="0">
                <a:solidFill>
                  <a:srgbClr val="3D1152"/>
                </a:solidFill>
                <a:latin typeface="Poppins Medium" pitchFamily="2" charset="77"/>
                <a:cs typeface="Poppins Medium" pitchFamily="2" charset="77"/>
              </a:rPr>
              <a:t>? </a:t>
            </a:r>
            <a:br>
              <a:rPr lang="hr-BA" sz="900" dirty="0">
                <a:solidFill>
                  <a:srgbClr val="3D1152"/>
                </a:solidFill>
                <a:latin typeface="Poppins Medium" pitchFamily="2" charset="77"/>
                <a:cs typeface="Poppins Medium" pitchFamily="2" charset="77"/>
              </a:rPr>
            </a:br>
            <a:r>
              <a:rPr lang="hr-BA" sz="900" dirty="0">
                <a:solidFill>
                  <a:srgbClr val="44546A"/>
                </a:solidFill>
                <a:latin typeface="Poppins" pitchFamily="2" charset="77"/>
                <a:cs typeface="Poppins" pitchFamily="2" charset="77"/>
              </a:rPr>
              <a:t>Download it today from the App Store or on Google Play</a:t>
            </a:r>
            <a:endParaRPr sz="900" dirty="0">
              <a:solidFill>
                <a:srgbClr val="44546A"/>
              </a:solidFill>
              <a:latin typeface="Poppins" pitchFamily="2" charset="77"/>
              <a:cs typeface="Poppins" pitchFamily="2" charset="77"/>
            </a:endParaRPr>
          </a:p>
        </p:txBody>
      </p:sp>
      <p:sp>
        <p:nvSpPr>
          <p:cNvPr id="11" name="Rectangle 10">
            <a:extLst>
              <a:ext uri="{FF2B5EF4-FFF2-40B4-BE49-F238E27FC236}">
                <a16:creationId xmlns:a16="http://schemas.microsoft.com/office/drawing/2014/main" id="{418F20AC-9045-D53A-8222-BE16D8E541F1}"/>
              </a:ext>
            </a:extLst>
          </p:cNvPr>
          <p:cNvSpPr/>
          <p:nvPr/>
        </p:nvSpPr>
        <p:spPr>
          <a:xfrm>
            <a:off x="501824" y="1948172"/>
            <a:ext cx="3971564" cy="1846659"/>
          </a:xfrm>
          <a:prstGeom prst="rect">
            <a:avLst/>
          </a:prstGeom>
        </p:spPr>
        <p:txBody>
          <a:bodyPr wrap="square">
            <a:spAutoFit/>
          </a:bodyPr>
          <a:lstStyle/>
          <a:p>
            <a:pPr defTabSz="457200"/>
            <a:r>
              <a:rPr lang="en-US" sz="3800" b="1" dirty="0">
                <a:solidFill>
                  <a:schemeClr val="bg1"/>
                </a:solidFill>
                <a:latin typeface="Poppins SemiBold" pitchFamily="2" charset="77"/>
                <a:cs typeface="Poppins SemiBold" pitchFamily="2" charset="77"/>
              </a:rPr>
              <a:t>Connect your favorite device &amp; apps</a:t>
            </a:r>
          </a:p>
        </p:txBody>
      </p:sp>
      <p:sp>
        <p:nvSpPr>
          <p:cNvPr id="13" name="object 43">
            <a:extLst>
              <a:ext uri="{FF2B5EF4-FFF2-40B4-BE49-F238E27FC236}">
                <a16:creationId xmlns:a16="http://schemas.microsoft.com/office/drawing/2014/main" id="{FA9108C9-92EA-8068-B428-CF4ECEAD0F4D}"/>
              </a:ext>
            </a:extLst>
          </p:cNvPr>
          <p:cNvSpPr/>
          <p:nvPr/>
        </p:nvSpPr>
        <p:spPr>
          <a:xfrm>
            <a:off x="553549" y="9150499"/>
            <a:ext cx="3594100" cy="44449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E71B4B-04DB-C878-0214-A9C6BCFC78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06" t="58913" r="41061" b="22549"/>
          <a:stretch/>
        </p:blipFill>
        <p:spPr>
          <a:xfrm>
            <a:off x="528918" y="6687668"/>
            <a:ext cx="4052047" cy="1864660"/>
          </a:xfrm>
          <a:prstGeom prst="rect">
            <a:avLst/>
          </a:prstGeom>
        </p:spPr>
      </p:pic>
      <p:pic>
        <p:nvPicPr>
          <p:cNvPr id="8" name="Picture 7">
            <a:extLst>
              <a:ext uri="{FF2B5EF4-FFF2-40B4-BE49-F238E27FC236}">
                <a16:creationId xmlns:a16="http://schemas.microsoft.com/office/drawing/2014/main" id="{F37CFAFC-1705-2395-5C42-859D347CB0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06" t="46970" r="41061" b="47237"/>
          <a:stretch/>
        </p:blipFill>
        <p:spPr>
          <a:xfrm>
            <a:off x="528918" y="5342966"/>
            <a:ext cx="4052047" cy="582706"/>
          </a:xfrm>
          <a:prstGeom prst="rect">
            <a:avLst/>
          </a:prstGeom>
        </p:spPr>
      </p:pic>
      <p:sp>
        <p:nvSpPr>
          <p:cNvPr id="30" name="TextBox 6">
            <a:extLst>
              <a:ext uri="{FF2B5EF4-FFF2-40B4-BE49-F238E27FC236}">
                <a16:creationId xmlns:a16="http://schemas.microsoft.com/office/drawing/2014/main" id="{F9FFB0E8-779A-954A-85A7-E4BCC0DBECFF}"/>
              </a:ext>
            </a:extLst>
          </p:cNvPr>
          <p:cNvSpPr txBox="1"/>
          <p:nvPr/>
        </p:nvSpPr>
        <p:spPr>
          <a:xfrm>
            <a:off x="1095818" y="5418455"/>
            <a:ext cx="841202" cy="277086"/>
          </a:xfrm>
          <a:prstGeom prst="rect">
            <a:avLst/>
          </a:prstGeom>
          <a:noFill/>
          <a:ln>
            <a:noFill/>
          </a:ln>
        </p:spPr>
        <p:txBody>
          <a:bodyPr wrap="square" lIns="0" tIns="0" rIns="0" bIns="0" anchor="t"/>
          <a:lstStyle/>
          <a:p>
            <a:pPr defTabSz="457200">
              <a:lnSpc>
                <a:spcPts val="1500"/>
              </a:lnSpc>
              <a:spcAft>
                <a:spcPts val="400"/>
              </a:spcAft>
              <a:defRPr lang="en-US"/>
            </a:pPr>
            <a:r>
              <a:rPr lang="en-US" sz="1300" dirty="0" err="1">
                <a:solidFill>
                  <a:srgbClr val="3D1152"/>
                </a:solidFill>
                <a:latin typeface="Poppins Medium" pitchFamily="2" charset="77"/>
                <a:cs typeface="Poppins Medium" pitchFamily="2" charset="77"/>
              </a:rPr>
              <a:t>Higi</a:t>
            </a:r>
            <a:endParaRPr sz="1300" dirty="0">
              <a:solidFill>
                <a:srgbClr val="3D1152"/>
              </a:solidFill>
              <a:latin typeface="Poppins Medium" pitchFamily="2" charset="77"/>
              <a:cs typeface="Poppins Medium" pitchFamily="2" charset="77"/>
            </a:endParaRPr>
          </a:p>
        </p:txBody>
      </p:sp>
      <p:sp>
        <p:nvSpPr>
          <p:cNvPr id="32" name="TextBox 7">
            <a:extLst>
              <a:ext uri="{FF2B5EF4-FFF2-40B4-BE49-F238E27FC236}">
                <a16:creationId xmlns:a16="http://schemas.microsoft.com/office/drawing/2014/main" id="{F82E0078-4677-BD4A-B7D8-A82FBB896E98}"/>
              </a:ext>
            </a:extLst>
          </p:cNvPr>
          <p:cNvSpPr txBox="1"/>
          <p:nvPr/>
        </p:nvSpPr>
        <p:spPr>
          <a:xfrm>
            <a:off x="1095818" y="5722902"/>
            <a:ext cx="2701923" cy="392773"/>
          </a:xfrm>
          <a:prstGeom prst="rect">
            <a:avLst/>
          </a:prstGeom>
          <a:noFill/>
          <a:ln>
            <a:noFill/>
          </a:ln>
        </p:spPr>
        <p:txBody>
          <a:bodyPr wrap="square" lIns="0" tIns="0" rIns="0" bIns="0" anchor="t"/>
          <a:lstStyle/>
          <a:p>
            <a:pPr>
              <a:lnSpc>
                <a:spcPts val="1500"/>
              </a:lnSpc>
              <a:defRPr lang="en-US"/>
            </a:pPr>
            <a:r>
              <a:rPr lang="en-US" sz="900" dirty="0">
                <a:solidFill>
                  <a:srgbClr val="44546A"/>
                </a:solidFill>
                <a:latin typeface="Poppins" pitchFamily="2" charset="77"/>
                <a:cs typeface="Poppins" pitchFamily="2" charset="77"/>
              </a:rPr>
              <a:t>Visit a </a:t>
            </a:r>
            <a:r>
              <a:rPr lang="en-US" sz="900" dirty="0" err="1">
                <a:solidFill>
                  <a:srgbClr val="44546A"/>
                </a:solidFill>
                <a:latin typeface="Poppins" pitchFamily="2" charset="77"/>
                <a:cs typeface="Poppins" pitchFamily="2" charset="77"/>
              </a:rPr>
              <a:t>Higi</a:t>
            </a:r>
            <a:r>
              <a:rPr lang="en-US" sz="900" dirty="0">
                <a:solidFill>
                  <a:srgbClr val="44546A"/>
                </a:solidFill>
                <a:latin typeface="Poppins" pitchFamily="2" charset="77"/>
                <a:cs typeface="Poppins" pitchFamily="2" charset="77"/>
              </a:rPr>
              <a:t> health station to know your numbers and keep track of them in Virgin Pulse’s program.</a:t>
            </a:r>
            <a:endParaRPr sz="900" dirty="0">
              <a:solidFill>
                <a:srgbClr val="44546A"/>
              </a:solidFill>
              <a:latin typeface="Poppins" pitchFamily="2" charset="77"/>
              <a:cs typeface="Poppins" pitchFamily="2" charset="77"/>
            </a:endParaRPr>
          </a:p>
        </p:txBody>
      </p:sp>
      <p:sp>
        <p:nvSpPr>
          <p:cNvPr id="27" name="TextBox 6">
            <a:extLst>
              <a:ext uri="{FF2B5EF4-FFF2-40B4-BE49-F238E27FC236}">
                <a16:creationId xmlns:a16="http://schemas.microsoft.com/office/drawing/2014/main" id="{06C9D0CD-7CE1-934A-8795-FCDED23EE732}"/>
              </a:ext>
            </a:extLst>
          </p:cNvPr>
          <p:cNvSpPr txBox="1"/>
          <p:nvPr/>
        </p:nvSpPr>
        <p:spPr>
          <a:xfrm>
            <a:off x="1097769" y="6773878"/>
            <a:ext cx="1201960" cy="304795"/>
          </a:xfrm>
          <a:prstGeom prst="rect">
            <a:avLst/>
          </a:prstGeom>
          <a:noFill/>
          <a:ln>
            <a:noFill/>
          </a:ln>
        </p:spPr>
        <p:txBody>
          <a:bodyPr wrap="square" lIns="0" tIns="0" rIns="0" bIns="0" anchor="t"/>
          <a:lstStyle/>
          <a:p>
            <a:pPr defTabSz="457200">
              <a:lnSpc>
                <a:spcPts val="1500"/>
              </a:lnSpc>
              <a:spcAft>
                <a:spcPts val="400"/>
              </a:spcAft>
              <a:defRPr lang="en-US"/>
            </a:pPr>
            <a:r>
              <a:rPr lang="en-US" sz="1300" dirty="0">
                <a:solidFill>
                  <a:srgbClr val="3D1152"/>
                </a:solidFill>
                <a:latin typeface="Poppins Medium" pitchFamily="2" charset="77"/>
                <a:cs typeface="Poppins Medium" pitchFamily="2" charset="77"/>
              </a:rPr>
              <a:t>MyFitnessPal</a:t>
            </a:r>
            <a:endParaRPr sz="1300" dirty="0">
              <a:solidFill>
                <a:srgbClr val="3D1152"/>
              </a:solidFill>
              <a:latin typeface="Poppins Medium" pitchFamily="2" charset="77"/>
              <a:cs typeface="Poppins Medium" pitchFamily="2" charset="77"/>
            </a:endParaRPr>
          </a:p>
        </p:txBody>
      </p:sp>
      <p:sp>
        <p:nvSpPr>
          <p:cNvPr id="34" name="TextBox 7">
            <a:extLst>
              <a:ext uri="{FF2B5EF4-FFF2-40B4-BE49-F238E27FC236}">
                <a16:creationId xmlns:a16="http://schemas.microsoft.com/office/drawing/2014/main" id="{8DE18ADC-821B-9644-97F5-62B897E64BA3}"/>
              </a:ext>
            </a:extLst>
          </p:cNvPr>
          <p:cNvSpPr txBox="1"/>
          <p:nvPr/>
        </p:nvSpPr>
        <p:spPr>
          <a:xfrm>
            <a:off x="1114959" y="7078673"/>
            <a:ext cx="2620239" cy="432048"/>
          </a:xfrm>
          <a:prstGeom prst="rect">
            <a:avLst/>
          </a:prstGeom>
          <a:noFill/>
          <a:ln>
            <a:noFill/>
          </a:ln>
        </p:spPr>
        <p:txBody>
          <a:bodyPr wrap="square" lIns="0" tIns="0" rIns="0" bIns="0" anchor="t"/>
          <a:lstStyle/>
          <a:p>
            <a:pPr>
              <a:lnSpc>
                <a:spcPts val="1500"/>
              </a:lnSpc>
              <a:defRPr lang="en-US"/>
            </a:pPr>
            <a:r>
              <a:rPr lang="en-US" sz="900" dirty="0">
                <a:solidFill>
                  <a:srgbClr val="44546A"/>
                </a:solidFill>
                <a:latin typeface="Poppins" pitchFamily="2" charset="77"/>
                <a:cs typeface="Poppins" pitchFamily="2" charset="77"/>
              </a:rPr>
              <a:t>MyFitnessPal is a free app and website that lets you track the foods you eat.</a:t>
            </a:r>
            <a:endParaRPr sz="900" dirty="0">
              <a:solidFill>
                <a:srgbClr val="44546A"/>
              </a:solidFill>
              <a:latin typeface="Poppins" pitchFamily="2" charset="77"/>
              <a:cs typeface="Poppins" pitchFamily="2" charset="77"/>
            </a:endParaRPr>
          </a:p>
        </p:txBody>
      </p:sp>
      <p:sp>
        <p:nvSpPr>
          <p:cNvPr id="35" name="TextBox 6">
            <a:extLst>
              <a:ext uri="{FF2B5EF4-FFF2-40B4-BE49-F238E27FC236}">
                <a16:creationId xmlns:a16="http://schemas.microsoft.com/office/drawing/2014/main" id="{5FEE46C7-A314-F244-820F-916A2C031792}"/>
              </a:ext>
            </a:extLst>
          </p:cNvPr>
          <p:cNvSpPr txBox="1"/>
          <p:nvPr/>
        </p:nvSpPr>
        <p:spPr>
          <a:xfrm>
            <a:off x="1097769" y="7989630"/>
            <a:ext cx="1942265" cy="406393"/>
          </a:xfrm>
          <a:prstGeom prst="rect">
            <a:avLst/>
          </a:prstGeom>
          <a:noFill/>
          <a:ln>
            <a:noFill/>
          </a:ln>
        </p:spPr>
        <p:txBody>
          <a:bodyPr wrap="square" lIns="0" tIns="0" rIns="0" bIns="0" anchor="t"/>
          <a:lstStyle/>
          <a:p>
            <a:pPr defTabSz="457200">
              <a:lnSpc>
                <a:spcPts val="1500"/>
              </a:lnSpc>
              <a:spcAft>
                <a:spcPts val="400"/>
              </a:spcAft>
              <a:defRPr lang="en-US"/>
            </a:pPr>
            <a:r>
              <a:rPr lang="en-US" sz="1300" dirty="0">
                <a:solidFill>
                  <a:srgbClr val="3D1152"/>
                </a:solidFill>
                <a:latin typeface="Poppins Medium" pitchFamily="2" charset="77"/>
                <a:cs typeface="Poppins Medium" pitchFamily="2" charset="77"/>
              </a:rPr>
              <a:t>Sleep Time by </a:t>
            </a:r>
            <a:r>
              <a:rPr lang="en-US" sz="1300" dirty="0" err="1">
                <a:solidFill>
                  <a:srgbClr val="3D1152"/>
                </a:solidFill>
                <a:latin typeface="Poppins Medium" pitchFamily="2" charset="77"/>
                <a:cs typeface="Poppins Medium" pitchFamily="2" charset="77"/>
              </a:rPr>
              <a:t>Azumio</a:t>
            </a:r>
            <a:endParaRPr sz="1300" dirty="0">
              <a:solidFill>
                <a:srgbClr val="3D1152"/>
              </a:solidFill>
              <a:latin typeface="Poppins Medium" pitchFamily="2" charset="77"/>
              <a:cs typeface="Poppins Medium" pitchFamily="2" charset="77"/>
            </a:endParaRPr>
          </a:p>
        </p:txBody>
      </p:sp>
      <p:sp>
        <p:nvSpPr>
          <p:cNvPr id="36" name="TextBox 7">
            <a:extLst>
              <a:ext uri="{FF2B5EF4-FFF2-40B4-BE49-F238E27FC236}">
                <a16:creationId xmlns:a16="http://schemas.microsoft.com/office/drawing/2014/main" id="{9BAAFC02-D12A-DC45-B2ED-6DE15E4AAF49}"/>
              </a:ext>
            </a:extLst>
          </p:cNvPr>
          <p:cNvSpPr txBox="1"/>
          <p:nvPr/>
        </p:nvSpPr>
        <p:spPr>
          <a:xfrm>
            <a:off x="1114959" y="8294425"/>
            <a:ext cx="2573271" cy="864096"/>
          </a:xfrm>
          <a:prstGeom prst="rect">
            <a:avLst/>
          </a:prstGeom>
          <a:noFill/>
          <a:ln>
            <a:noFill/>
          </a:ln>
        </p:spPr>
        <p:txBody>
          <a:bodyPr wrap="square" lIns="0" tIns="0" rIns="0" bIns="0" anchor="t"/>
          <a:lstStyle/>
          <a:p>
            <a:pPr>
              <a:lnSpc>
                <a:spcPts val="1500"/>
              </a:lnSpc>
              <a:defRPr lang="en-US"/>
            </a:pPr>
            <a:r>
              <a:rPr lang="en-US" sz="900" dirty="0">
                <a:solidFill>
                  <a:srgbClr val="44546A"/>
                </a:solidFill>
                <a:latin typeface="Poppins" pitchFamily="2" charset="77"/>
                <a:cs typeface="Poppins" pitchFamily="2" charset="77"/>
              </a:rPr>
              <a:t>Sleep Time provides insight into your sleep patterns. By tracking your level of movement throughout the night, Sleep Time generates customized sleep data in easy-to-read charts.</a:t>
            </a:r>
            <a:endParaRPr sz="900" dirty="0">
              <a:solidFill>
                <a:srgbClr val="44546A"/>
              </a:solidFill>
              <a:latin typeface="Poppins" pitchFamily="2" charset="77"/>
              <a:cs typeface="Poppins" pitchFamily="2" charset="77"/>
            </a:endParaRPr>
          </a:p>
        </p:txBody>
      </p:sp>
      <p:sp>
        <p:nvSpPr>
          <p:cNvPr id="37" name="TextBox 6">
            <a:extLst>
              <a:ext uri="{FF2B5EF4-FFF2-40B4-BE49-F238E27FC236}">
                <a16:creationId xmlns:a16="http://schemas.microsoft.com/office/drawing/2014/main" id="{476A99DB-AE07-6E49-ABCE-BE6E51644FE9}"/>
              </a:ext>
            </a:extLst>
          </p:cNvPr>
          <p:cNvSpPr txBox="1"/>
          <p:nvPr/>
        </p:nvSpPr>
        <p:spPr>
          <a:xfrm>
            <a:off x="4647071" y="5426075"/>
            <a:ext cx="586050" cy="416410"/>
          </a:xfrm>
          <a:prstGeom prst="rect">
            <a:avLst/>
          </a:prstGeom>
          <a:noFill/>
          <a:ln>
            <a:noFill/>
          </a:ln>
        </p:spPr>
        <p:txBody>
          <a:bodyPr wrap="square" lIns="0" tIns="0" rIns="0" bIns="0" anchor="t"/>
          <a:lstStyle/>
          <a:p>
            <a:pPr defTabSz="457200">
              <a:lnSpc>
                <a:spcPts val="1500"/>
              </a:lnSpc>
              <a:spcAft>
                <a:spcPts val="400"/>
              </a:spcAft>
              <a:defRPr lang="en-US"/>
            </a:pPr>
            <a:r>
              <a:rPr lang="en-US" sz="1300" dirty="0" err="1">
                <a:solidFill>
                  <a:srgbClr val="3D1152"/>
                </a:solidFill>
                <a:latin typeface="Poppins Medium" pitchFamily="2" charset="77"/>
                <a:cs typeface="Poppins Medium" pitchFamily="2" charset="77"/>
              </a:rPr>
              <a:t>Strava</a:t>
            </a:r>
            <a:endParaRPr sz="1300" dirty="0">
              <a:solidFill>
                <a:srgbClr val="3D1152"/>
              </a:solidFill>
              <a:latin typeface="Poppins Medium" pitchFamily="2" charset="77"/>
              <a:cs typeface="Poppins Medium" pitchFamily="2" charset="77"/>
            </a:endParaRPr>
          </a:p>
        </p:txBody>
      </p:sp>
      <p:sp>
        <p:nvSpPr>
          <p:cNvPr id="38" name="TextBox 7">
            <a:extLst>
              <a:ext uri="{FF2B5EF4-FFF2-40B4-BE49-F238E27FC236}">
                <a16:creationId xmlns:a16="http://schemas.microsoft.com/office/drawing/2014/main" id="{B6E7028D-D9DD-AD40-8D2D-9286DE03142A}"/>
              </a:ext>
            </a:extLst>
          </p:cNvPr>
          <p:cNvSpPr txBox="1"/>
          <p:nvPr/>
        </p:nvSpPr>
        <p:spPr>
          <a:xfrm>
            <a:off x="4664260" y="5730869"/>
            <a:ext cx="2552983" cy="960870"/>
          </a:xfrm>
          <a:prstGeom prst="rect">
            <a:avLst/>
          </a:prstGeom>
          <a:noFill/>
          <a:ln>
            <a:noFill/>
          </a:ln>
        </p:spPr>
        <p:txBody>
          <a:bodyPr wrap="square" lIns="0" tIns="0" rIns="0" bIns="0" anchor="t"/>
          <a:lstStyle/>
          <a:p>
            <a:pPr>
              <a:lnSpc>
                <a:spcPts val="1500"/>
              </a:lnSpc>
              <a:defRPr lang="en-US"/>
            </a:pPr>
            <a:r>
              <a:rPr lang="en-US" sz="900" dirty="0" err="1">
                <a:solidFill>
                  <a:srgbClr val="44546A"/>
                </a:solidFill>
                <a:latin typeface="Poppins" pitchFamily="2" charset="77"/>
                <a:cs typeface="Poppins" pitchFamily="2" charset="77"/>
              </a:rPr>
              <a:t>Strava</a:t>
            </a:r>
            <a:r>
              <a:rPr lang="en-US" sz="900" dirty="0">
                <a:solidFill>
                  <a:srgbClr val="44546A"/>
                </a:solidFill>
                <a:latin typeface="Poppins" pitchFamily="2" charset="77"/>
                <a:cs typeface="Poppins" pitchFamily="2" charset="77"/>
              </a:rPr>
              <a:t> uses GPS to track activities like cycling and running. Easily connect your </a:t>
            </a:r>
            <a:r>
              <a:rPr lang="en-US" sz="900" dirty="0" err="1">
                <a:solidFill>
                  <a:srgbClr val="44546A"/>
                </a:solidFill>
                <a:latin typeface="Poppins" pitchFamily="2" charset="77"/>
                <a:cs typeface="Poppins" pitchFamily="2" charset="77"/>
              </a:rPr>
              <a:t>Strava</a:t>
            </a:r>
            <a:r>
              <a:rPr lang="en-US" sz="900" dirty="0">
                <a:solidFill>
                  <a:srgbClr val="44546A"/>
                </a:solidFill>
                <a:latin typeface="Poppins" pitchFamily="2" charset="77"/>
                <a:cs typeface="Poppins" pitchFamily="2" charset="77"/>
              </a:rPr>
              <a:t> account to Virgin Pulse, and see your activity in the Get a Workout tracker and on your Stats page.</a:t>
            </a:r>
            <a:endParaRPr sz="900" dirty="0">
              <a:solidFill>
                <a:srgbClr val="44546A"/>
              </a:solidFill>
              <a:latin typeface="Poppins" pitchFamily="2" charset="77"/>
              <a:cs typeface="Poppins" pitchFamily="2" charset="77"/>
            </a:endParaRPr>
          </a:p>
        </p:txBody>
      </p:sp>
      <p:sp>
        <p:nvSpPr>
          <p:cNvPr id="39" name="TextBox 6">
            <a:extLst>
              <a:ext uri="{FF2B5EF4-FFF2-40B4-BE49-F238E27FC236}">
                <a16:creationId xmlns:a16="http://schemas.microsoft.com/office/drawing/2014/main" id="{3ABB8D88-40CA-1142-873C-C1B3ADF18D02}"/>
              </a:ext>
            </a:extLst>
          </p:cNvPr>
          <p:cNvSpPr txBox="1"/>
          <p:nvPr/>
        </p:nvSpPr>
        <p:spPr>
          <a:xfrm>
            <a:off x="4641401" y="6991425"/>
            <a:ext cx="702889" cy="304795"/>
          </a:xfrm>
          <a:prstGeom prst="rect">
            <a:avLst/>
          </a:prstGeom>
          <a:noFill/>
          <a:ln>
            <a:noFill/>
          </a:ln>
        </p:spPr>
        <p:txBody>
          <a:bodyPr wrap="square" lIns="0" tIns="0" rIns="0" bIns="0" anchor="t"/>
          <a:lstStyle/>
          <a:p>
            <a:pPr defTabSz="457200">
              <a:lnSpc>
                <a:spcPts val="1500"/>
              </a:lnSpc>
              <a:spcAft>
                <a:spcPts val="400"/>
              </a:spcAft>
              <a:defRPr lang="en-US"/>
            </a:pPr>
            <a:r>
              <a:rPr lang="en-US" sz="1300" dirty="0" err="1">
                <a:solidFill>
                  <a:srgbClr val="3D1152"/>
                </a:solidFill>
                <a:latin typeface="Poppins Medium" pitchFamily="2" charset="77"/>
                <a:cs typeface="Poppins Medium" pitchFamily="2" charset="77"/>
              </a:rPr>
              <a:t>Whil</a:t>
            </a:r>
            <a:endParaRPr sz="1300" dirty="0">
              <a:solidFill>
                <a:srgbClr val="3D1152"/>
              </a:solidFill>
              <a:latin typeface="Poppins Medium" pitchFamily="2" charset="77"/>
              <a:cs typeface="Poppins Medium" pitchFamily="2" charset="77"/>
            </a:endParaRPr>
          </a:p>
        </p:txBody>
      </p:sp>
      <p:sp>
        <p:nvSpPr>
          <p:cNvPr id="40" name="TextBox 7">
            <a:extLst>
              <a:ext uri="{FF2B5EF4-FFF2-40B4-BE49-F238E27FC236}">
                <a16:creationId xmlns:a16="http://schemas.microsoft.com/office/drawing/2014/main" id="{66F50AEB-87A7-B440-834B-C6435657CC80}"/>
              </a:ext>
            </a:extLst>
          </p:cNvPr>
          <p:cNvSpPr txBox="1"/>
          <p:nvPr/>
        </p:nvSpPr>
        <p:spPr>
          <a:xfrm>
            <a:off x="4658592" y="7296220"/>
            <a:ext cx="2552984" cy="487293"/>
          </a:xfrm>
          <a:prstGeom prst="rect">
            <a:avLst/>
          </a:prstGeom>
          <a:noFill/>
          <a:ln>
            <a:noFill/>
          </a:ln>
        </p:spPr>
        <p:txBody>
          <a:bodyPr wrap="square" lIns="0" tIns="0" rIns="0" bIns="0" anchor="t"/>
          <a:lstStyle/>
          <a:p>
            <a:pPr>
              <a:lnSpc>
                <a:spcPts val="1500"/>
              </a:lnSpc>
              <a:defRPr lang="en-US"/>
            </a:pPr>
            <a:r>
              <a:rPr lang="en-US" sz="900" dirty="0">
                <a:solidFill>
                  <a:srgbClr val="44546A"/>
                </a:solidFill>
                <a:latin typeface="Poppins" pitchFamily="2" charset="77"/>
                <a:cs typeface="Poppins" pitchFamily="2" charset="77"/>
              </a:rPr>
              <a:t>Breathe in, breathe out. Mindfulness is a big part of your total health and wellbeing. Connect </a:t>
            </a:r>
            <a:r>
              <a:rPr lang="en-US" sz="900" dirty="0" err="1">
                <a:solidFill>
                  <a:srgbClr val="44546A"/>
                </a:solidFill>
                <a:latin typeface="Poppins" pitchFamily="2" charset="77"/>
                <a:cs typeface="Poppins" pitchFamily="2" charset="77"/>
              </a:rPr>
              <a:t>Whil’s</a:t>
            </a:r>
            <a:r>
              <a:rPr lang="en-US" sz="900" dirty="0">
                <a:solidFill>
                  <a:srgbClr val="44546A"/>
                </a:solidFill>
                <a:latin typeface="Poppins" pitchFamily="2" charset="77"/>
                <a:cs typeface="Poppins" pitchFamily="2" charset="77"/>
              </a:rPr>
              <a:t> app to watch meditation videos, yoga tutorials, and more!</a:t>
            </a:r>
            <a:endParaRPr sz="900" dirty="0">
              <a:solidFill>
                <a:srgbClr val="44546A"/>
              </a:solidFill>
              <a:latin typeface="Poppins" pitchFamily="2" charset="77"/>
              <a:cs typeface="Poppins" pitchFamily="2" charset="77"/>
            </a:endParaRPr>
          </a:p>
        </p:txBody>
      </p:sp>
      <p:sp>
        <p:nvSpPr>
          <p:cNvPr id="4" name="TextBox 3">
            <a:extLst>
              <a:ext uri="{FF2B5EF4-FFF2-40B4-BE49-F238E27FC236}">
                <a16:creationId xmlns:a16="http://schemas.microsoft.com/office/drawing/2014/main" id="{F82401F2-238A-4A74-8843-9AF74C96E53B}"/>
              </a:ext>
            </a:extLst>
          </p:cNvPr>
          <p:cNvSpPr txBox="1"/>
          <p:nvPr/>
        </p:nvSpPr>
        <p:spPr>
          <a:xfrm>
            <a:off x="504439" y="4521454"/>
            <a:ext cx="3097213" cy="463588"/>
          </a:xfrm>
          <a:prstGeom prst="rect">
            <a:avLst/>
          </a:prstGeom>
          <a:noFill/>
        </p:spPr>
        <p:txBody>
          <a:bodyPr wrap="square" rtlCol="0">
            <a:spAutoFit/>
          </a:bodyPr>
          <a:lstStyle/>
          <a:p>
            <a:pPr>
              <a:lnSpc>
                <a:spcPts val="1500"/>
              </a:lnSpc>
            </a:pPr>
            <a:r>
              <a:rPr lang="hr-BA" sz="900" dirty="0">
                <a:solidFill>
                  <a:srgbClr val="44546A"/>
                </a:solidFill>
                <a:latin typeface="Poppins" pitchFamily="2" charset="77"/>
                <a:cs typeface="Poppins" pitchFamily="2" charset="77"/>
              </a:rPr>
              <a:t>Do even more by connecting the health and wellbeing mobile app you already know and love.</a:t>
            </a:r>
            <a:endParaRPr lang="en-US" sz="900" dirty="0">
              <a:solidFill>
                <a:srgbClr val="44546A"/>
              </a:solidFill>
              <a:latin typeface="Poppins" pitchFamily="2" charset="77"/>
              <a:cs typeface="Poppins" pitchFamily="2" charset="77"/>
            </a:endParaRPr>
          </a:p>
        </p:txBody>
      </p:sp>
      <p:sp>
        <p:nvSpPr>
          <p:cNvPr id="3" name="TextBox 2">
            <a:extLst>
              <a:ext uri="{FF2B5EF4-FFF2-40B4-BE49-F238E27FC236}">
                <a16:creationId xmlns:a16="http://schemas.microsoft.com/office/drawing/2014/main" id="{BE7A7249-3969-4A1F-A83F-610D5CC82480}"/>
              </a:ext>
            </a:extLst>
          </p:cNvPr>
          <p:cNvSpPr txBox="1"/>
          <p:nvPr/>
        </p:nvSpPr>
        <p:spPr>
          <a:xfrm>
            <a:off x="489124" y="1752650"/>
            <a:ext cx="3384376" cy="1617751"/>
          </a:xfrm>
          <a:prstGeom prst="rect">
            <a:avLst/>
          </a:prstGeom>
          <a:noFill/>
        </p:spPr>
        <p:txBody>
          <a:bodyPr wrap="square" rtlCol="0">
            <a:spAutoFit/>
          </a:bodyPr>
          <a:lstStyle/>
          <a:p>
            <a:pPr>
              <a:lnSpc>
                <a:spcPts val="1500"/>
              </a:lnSpc>
            </a:pPr>
            <a:r>
              <a:rPr lang="en-US" sz="900" dirty="0">
                <a:solidFill>
                  <a:srgbClr val="44546A"/>
                </a:solidFill>
                <a:latin typeface="Poppins" pitchFamily="2" charset="77"/>
                <a:cs typeface="Poppins" pitchFamily="2" charset="77"/>
              </a:rPr>
              <a:t>If you haven’t downloaded our mobile app, what are you waiting for? The app is one of the best ways to get</a:t>
            </a:r>
            <a:r>
              <a:rPr lang="hr-BA" sz="900" dirty="0">
                <a:solidFill>
                  <a:srgbClr val="44546A"/>
                </a:solidFill>
                <a:latin typeface="Poppins" pitchFamily="2" charset="77"/>
                <a:cs typeface="Poppins" pitchFamily="2" charset="77"/>
              </a:rPr>
              <a:t> </a:t>
            </a:r>
            <a:r>
              <a:rPr lang="en-US" sz="900" dirty="0">
                <a:solidFill>
                  <a:srgbClr val="44546A"/>
                </a:solidFill>
                <a:latin typeface="Poppins" pitchFamily="2" charset="77"/>
                <a:cs typeface="Poppins" pitchFamily="2" charset="77"/>
              </a:rPr>
              <a:t>involved in your company’s wellbeing program. Go to the App Store or Google Play to download the app and access the same, great website features while on the go. Whether you’re at home, in the office, or at the gym, you’ll easily find everything you need to get healthier, compete with coworkers, and challenge yourself.</a:t>
            </a:r>
          </a:p>
        </p:txBody>
      </p:sp>
      <p:sp>
        <p:nvSpPr>
          <p:cNvPr id="5" name="Rectangle 4">
            <a:extLst>
              <a:ext uri="{FF2B5EF4-FFF2-40B4-BE49-F238E27FC236}">
                <a16:creationId xmlns:a16="http://schemas.microsoft.com/office/drawing/2014/main" id="{0064775B-380F-8057-C158-86FB44C1C624}"/>
              </a:ext>
            </a:extLst>
          </p:cNvPr>
          <p:cNvSpPr/>
          <p:nvPr/>
        </p:nvSpPr>
        <p:spPr>
          <a:xfrm>
            <a:off x="483894" y="991562"/>
            <a:ext cx="2546176" cy="700192"/>
          </a:xfrm>
          <a:prstGeom prst="rect">
            <a:avLst/>
          </a:prstGeom>
        </p:spPr>
        <p:txBody>
          <a:bodyPr wrap="square">
            <a:spAutoFit/>
          </a:bodyPr>
          <a:lstStyle/>
          <a:p>
            <a:pPr defTabSz="457200">
              <a:lnSpc>
                <a:spcPts val="2400"/>
              </a:lnSpc>
            </a:pPr>
            <a:r>
              <a:rPr lang="en-US" dirty="0">
                <a:solidFill>
                  <a:srgbClr val="3D1152"/>
                </a:solidFill>
                <a:latin typeface="Poppins" pitchFamily="2" charset="77"/>
                <a:cs typeface="Poppins" pitchFamily="2" charset="77"/>
              </a:rPr>
              <a:t>Virgin Pulse’s app – your home base</a:t>
            </a:r>
          </a:p>
        </p:txBody>
      </p:sp>
      <p:sp>
        <p:nvSpPr>
          <p:cNvPr id="6" name="Rectangle 5">
            <a:extLst>
              <a:ext uri="{FF2B5EF4-FFF2-40B4-BE49-F238E27FC236}">
                <a16:creationId xmlns:a16="http://schemas.microsoft.com/office/drawing/2014/main" id="{478811FC-AB60-875B-C8B5-9574FA081563}"/>
              </a:ext>
            </a:extLst>
          </p:cNvPr>
          <p:cNvSpPr/>
          <p:nvPr/>
        </p:nvSpPr>
        <p:spPr>
          <a:xfrm>
            <a:off x="501824" y="4187933"/>
            <a:ext cx="3960440" cy="344325"/>
          </a:xfrm>
          <a:prstGeom prst="rect">
            <a:avLst/>
          </a:prstGeom>
        </p:spPr>
        <p:txBody>
          <a:bodyPr wrap="square">
            <a:spAutoFit/>
          </a:bodyPr>
          <a:lstStyle/>
          <a:p>
            <a:pPr defTabSz="457200">
              <a:lnSpc>
                <a:spcPts val="1900"/>
              </a:lnSpc>
            </a:pPr>
            <a:r>
              <a:rPr lang="en-US" dirty="0">
                <a:solidFill>
                  <a:srgbClr val="3D1152"/>
                </a:solidFill>
                <a:latin typeface="Poppins" pitchFamily="2" charset="77"/>
                <a:cs typeface="Poppins" pitchFamily="2" charset="77"/>
              </a:rPr>
              <a:t>Other compatible health apps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909877" y="8632324"/>
            <a:ext cx="2891158" cy="390473"/>
          </a:xfrm>
          <a:prstGeom prst="rect">
            <a:avLst/>
          </a:prstGeom>
          <a:noFill/>
          <a:ln>
            <a:noFill/>
          </a:ln>
        </p:spPr>
        <p:txBody>
          <a:bodyPr wrap="square" lIns="0" tIns="0" rIns="0" bIns="0" anchor="t"/>
          <a:lstStyle/>
          <a:p>
            <a:pPr>
              <a:lnSpc>
                <a:spcPts val="1500"/>
              </a:lnSpc>
              <a:tabLst>
                <a:tab pos="1257300" algn="l"/>
              </a:tabLst>
              <a:defRPr lang="en-US"/>
            </a:pPr>
            <a:r>
              <a:rPr lang="en-US" sz="900" dirty="0">
                <a:solidFill>
                  <a:srgbClr val="3D1152"/>
                </a:solidFill>
                <a:latin typeface="Poppins Medium" pitchFamily="2" charset="77"/>
                <a:cs typeface="Poppins Medium" pitchFamily="2" charset="77"/>
              </a:rPr>
              <a:t>Get started today </a:t>
            </a:r>
            <a:r>
              <a:rPr lang="en-US" sz="900" dirty="0">
                <a:solidFill>
                  <a:srgbClr val="44546A"/>
                </a:solidFill>
                <a:latin typeface="Poppins" pitchFamily="2" charset="77"/>
                <a:cs typeface="Poppins" pitchFamily="2" charset="77"/>
              </a:rPr>
              <a:t>Sign up for your wellbeing program at </a:t>
            </a:r>
            <a:r>
              <a:rPr lang="en-US" sz="900" dirty="0" err="1">
                <a:solidFill>
                  <a:srgbClr val="C00000"/>
                </a:solidFill>
                <a:latin typeface="Poppins" pitchFamily="2" charset="77"/>
                <a:cs typeface="Poppins" pitchFamily="2" charset="77"/>
              </a:rPr>
              <a:t>join.virginpulse.com</a:t>
            </a:r>
            <a:r>
              <a:rPr lang="en-US" sz="900" dirty="0">
                <a:solidFill>
                  <a:srgbClr val="C00000"/>
                </a:solidFill>
                <a:latin typeface="Poppins" pitchFamily="2" charset="77"/>
                <a:cs typeface="Poppins" pitchFamily="2" charset="77"/>
              </a:rPr>
              <a:t>/COMPANY</a:t>
            </a:r>
          </a:p>
        </p:txBody>
      </p:sp>
      <p:sp>
        <p:nvSpPr>
          <p:cNvPr id="3" name="TextBox 2">
            <a:extLst>
              <a:ext uri="{FF2B5EF4-FFF2-40B4-BE49-F238E27FC236}">
                <a16:creationId xmlns:a16="http://schemas.microsoft.com/office/drawing/2014/main" id="{275A991C-D017-481B-9354-1178589741D8}"/>
              </a:ext>
            </a:extLst>
          </p:cNvPr>
          <p:cNvSpPr txBox="1"/>
          <p:nvPr/>
        </p:nvSpPr>
        <p:spPr>
          <a:xfrm>
            <a:off x="825092" y="1622514"/>
            <a:ext cx="2520280" cy="5118709"/>
          </a:xfrm>
          <a:prstGeom prst="rect">
            <a:avLst/>
          </a:prstGeom>
          <a:noFill/>
        </p:spPr>
        <p:txBody>
          <a:bodyPr wrap="square" rtlCol="0">
            <a:spAutoFit/>
          </a:bodyPr>
          <a:lstStyle/>
          <a:p>
            <a:pPr>
              <a:lnSpc>
                <a:spcPts val="2400"/>
              </a:lnSpc>
            </a:pPr>
            <a:r>
              <a:rPr lang="en-US" sz="2000" dirty="0">
                <a:solidFill>
                  <a:srgbClr val="3D1152"/>
                </a:solidFill>
                <a:latin typeface="Poppins" pitchFamily="2" charset="77"/>
                <a:cs typeface="Poppins" pitchFamily="2" charset="77"/>
              </a:rPr>
              <a:t>How to </a:t>
            </a:r>
            <a:br>
              <a:rPr lang="en-US" sz="2000" dirty="0">
                <a:solidFill>
                  <a:srgbClr val="3D1152"/>
                </a:solidFill>
                <a:latin typeface="Poppins" pitchFamily="2" charset="77"/>
                <a:cs typeface="Poppins" pitchFamily="2" charset="77"/>
              </a:rPr>
            </a:br>
            <a:r>
              <a:rPr lang="en-US" sz="2000" dirty="0">
                <a:solidFill>
                  <a:srgbClr val="3D1152"/>
                </a:solidFill>
                <a:latin typeface="Poppins" pitchFamily="2" charset="77"/>
                <a:cs typeface="Poppins" pitchFamily="2" charset="77"/>
              </a:rPr>
              <a:t>connect apps</a:t>
            </a:r>
          </a:p>
          <a:p>
            <a:pPr>
              <a:lnSpc>
                <a:spcPts val="1500"/>
              </a:lnSpc>
            </a:pPr>
            <a:endParaRPr lang="hr-BA" sz="1500" dirty="0">
              <a:solidFill>
                <a:srgbClr val="3D1152"/>
              </a:solidFill>
              <a:latin typeface="Poppins" pitchFamily="2" charset="77"/>
              <a:cs typeface="Poppins" pitchFamily="2" charset="77"/>
            </a:endParaRPr>
          </a:p>
          <a:p>
            <a:pPr>
              <a:lnSpc>
                <a:spcPts val="1500"/>
              </a:lnSpc>
            </a:pPr>
            <a:endParaRPr lang="hr-BA" sz="1500" dirty="0">
              <a:solidFill>
                <a:srgbClr val="3D1152"/>
              </a:solidFill>
              <a:latin typeface="Poppins" pitchFamily="2" charset="77"/>
              <a:cs typeface="Poppins" pitchFamily="2" charset="77"/>
            </a:endParaRPr>
          </a:p>
          <a:p>
            <a:pPr>
              <a:lnSpc>
                <a:spcPts val="1500"/>
              </a:lnSpc>
            </a:pPr>
            <a:r>
              <a:rPr lang="hr-BA" sz="1500" dirty="0">
                <a:solidFill>
                  <a:srgbClr val="3D1152"/>
                </a:solidFill>
                <a:latin typeface="Poppins" pitchFamily="2" charset="77"/>
                <a:cs typeface="Poppins" pitchFamily="2" charset="77"/>
              </a:rPr>
              <a:t>Step 1</a:t>
            </a:r>
          </a:p>
          <a:p>
            <a:pPr>
              <a:lnSpc>
                <a:spcPts val="1500"/>
              </a:lnSpc>
            </a:pPr>
            <a:r>
              <a:rPr lang="hr-BA" sz="900" dirty="0">
                <a:solidFill>
                  <a:srgbClr val="44546A"/>
                </a:solidFill>
                <a:latin typeface="Poppins" pitchFamily="2" charset="77"/>
                <a:cs typeface="Poppins" pitchFamily="2" charset="77"/>
              </a:rPr>
              <a:t>Download the Virgin Pulse mobile app from the App Store or Google Play.</a:t>
            </a:r>
          </a:p>
          <a:p>
            <a:pPr>
              <a:lnSpc>
                <a:spcPts val="1500"/>
              </a:lnSpc>
            </a:pPr>
            <a:endParaRPr lang="hr-BA" sz="900" dirty="0">
              <a:solidFill>
                <a:srgbClr val="44546A"/>
              </a:solidFill>
              <a:latin typeface="Poppins" pitchFamily="2" charset="77"/>
              <a:cs typeface="Poppins" pitchFamily="2" charset="77"/>
            </a:endParaRPr>
          </a:p>
          <a:p>
            <a:pPr>
              <a:lnSpc>
                <a:spcPts val="1500"/>
              </a:lnSpc>
            </a:pPr>
            <a:endParaRPr lang="hr-BA" sz="900" dirty="0">
              <a:solidFill>
                <a:srgbClr val="44546A"/>
              </a:solidFill>
              <a:latin typeface="Poppins" pitchFamily="2" charset="77"/>
              <a:cs typeface="Poppins" pitchFamily="2" charset="77"/>
            </a:endParaRPr>
          </a:p>
          <a:p>
            <a:pPr>
              <a:lnSpc>
                <a:spcPts val="1500"/>
              </a:lnSpc>
            </a:pPr>
            <a:endParaRPr lang="hr-BA" sz="900" dirty="0">
              <a:solidFill>
                <a:srgbClr val="44546A"/>
              </a:solidFill>
              <a:latin typeface="Poppins" pitchFamily="2" charset="77"/>
              <a:cs typeface="Poppins" pitchFamily="2" charset="77"/>
            </a:endParaRPr>
          </a:p>
          <a:p>
            <a:pPr>
              <a:lnSpc>
                <a:spcPts val="1500"/>
              </a:lnSpc>
            </a:pPr>
            <a:r>
              <a:rPr lang="hr-BA" sz="1500" dirty="0">
                <a:solidFill>
                  <a:srgbClr val="3D1152"/>
                </a:solidFill>
                <a:latin typeface="Poppins" pitchFamily="2" charset="77"/>
                <a:cs typeface="Poppins" pitchFamily="2" charset="77"/>
              </a:rPr>
              <a:t>Step 2</a:t>
            </a:r>
          </a:p>
          <a:p>
            <a:pPr>
              <a:lnSpc>
                <a:spcPts val="1500"/>
              </a:lnSpc>
            </a:pPr>
            <a:r>
              <a:rPr lang="hr-BA" sz="900" dirty="0">
                <a:solidFill>
                  <a:srgbClr val="44546A"/>
                </a:solidFill>
                <a:latin typeface="Poppins" pitchFamily="2" charset="77"/>
                <a:cs typeface="Poppins" pitchFamily="2" charset="77"/>
              </a:rPr>
              <a:t>Go to </a:t>
            </a:r>
            <a:r>
              <a:rPr lang="hr-BA" sz="900" b="1" dirty="0">
                <a:solidFill>
                  <a:srgbClr val="44546A"/>
                </a:solidFill>
                <a:latin typeface="Poppins SemiBold" pitchFamily="2" charset="77"/>
                <a:cs typeface="Poppins SemiBold" pitchFamily="2" charset="77"/>
              </a:rPr>
              <a:t>Profile</a:t>
            </a:r>
            <a:r>
              <a:rPr lang="hr-BA" sz="900" dirty="0">
                <a:solidFill>
                  <a:srgbClr val="44546A"/>
                </a:solidFill>
                <a:latin typeface="Poppins" pitchFamily="2" charset="77"/>
                <a:cs typeface="Poppins" pitchFamily="2" charset="77"/>
              </a:rPr>
              <a:t> in the menu and choose </a:t>
            </a:r>
            <a:r>
              <a:rPr lang="hr-BA" sz="900" b="1" dirty="0">
                <a:solidFill>
                  <a:srgbClr val="44546A"/>
                </a:solidFill>
                <a:latin typeface="Poppins SemiBold" pitchFamily="2" charset="77"/>
                <a:cs typeface="Poppins SemiBold" pitchFamily="2" charset="77"/>
              </a:rPr>
              <a:t>Devices</a:t>
            </a:r>
            <a:r>
              <a:rPr lang="hr-BA" sz="900" dirty="0">
                <a:solidFill>
                  <a:srgbClr val="44546A"/>
                </a:solidFill>
                <a:latin typeface="Poppins" pitchFamily="2" charset="77"/>
                <a:cs typeface="Poppins" pitchFamily="2" charset="77"/>
              </a:rPr>
              <a:t> &amp; </a:t>
            </a:r>
            <a:r>
              <a:rPr lang="hr-BA" sz="900" b="1" dirty="0">
                <a:solidFill>
                  <a:srgbClr val="44546A"/>
                </a:solidFill>
                <a:latin typeface="Poppins SemiBold" pitchFamily="2" charset="77"/>
                <a:cs typeface="Poppins SemiBold" pitchFamily="2" charset="77"/>
              </a:rPr>
              <a:t>Apps.</a:t>
            </a:r>
          </a:p>
          <a:p>
            <a:pPr>
              <a:lnSpc>
                <a:spcPts val="1500"/>
              </a:lnSpc>
            </a:pPr>
            <a:endParaRPr lang="hr-BA" sz="900" b="1" dirty="0">
              <a:solidFill>
                <a:srgbClr val="44546A"/>
              </a:solidFill>
              <a:latin typeface="Poppins SemiBold" pitchFamily="2" charset="77"/>
              <a:cs typeface="Poppins SemiBold" pitchFamily="2" charset="77"/>
            </a:endParaRPr>
          </a:p>
          <a:p>
            <a:pPr>
              <a:lnSpc>
                <a:spcPts val="1500"/>
              </a:lnSpc>
            </a:pPr>
            <a:endParaRPr lang="hr-BA" sz="900" b="1" dirty="0">
              <a:solidFill>
                <a:srgbClr val="44546A"/>
              </a:solidFill>
              <a:latin typeface="Poppins SemiBold" pitchFamily="2" charset="77"/>
              <a:cs typeface="Poppins SemiBold" pitchFamily="2" charset="77"/>
            </a:endParaRPr>
          </a:p>
          <a:p>
            <a:pPr>
              <a:lnSpc>
                <a:spcPts val="1500"/>
              </a:lnSpc>
            </a:pPr>
            <a:endParaRPr lang="hr-BA" sz="900" b="1" dirty="0">
              <a:solidFill>
                <a:srgbClr val="44546A"/>
              </a:solidFill>
              <a:latin typeface="Poppins SemiBold" pitchFamily="2" charset="77"/>
              <a:cs typeface="Poppins SemiBold" pitchFamily="2" charset="77"/>
            </a:endParaRPr>
          </a:p>
          <a:p>
            <a:pPr>
              <a:lnSpc>
                <a:spcPts val="1500"/>
              </a:lnSpc>
            </a:pPr>
            <a:r>
              <a:rPr lang="hr-BA" sz="1500" dirty="0">
                <a:solidFill>
                  <a:srgbClr val="3D1152"/>
                </a:solidFill>
                <a:latin typeface="Poppins" pitchFamily="2" charset="77"/>
                <a:cs typeface="Poppins" pitchFamily="2" charset="77"/>
              </a:rPr>
              <a:t>Step 3</a:t>
            </a:r>
          </a:p>
          <a:p>
            <a:pPr>
              <a:lnSpc>
                <a:spcPts val="1500"/>
              </a:lnSpc>
            </a:pPr>
            <a:r>
              <a:rPr lang="hr-BA" sz="900" dirty="0">
                <a:solidFill>
                  <a:srgbClr val="44546A"/>
                </a:solidFill>
                <a:latin typeface="Poppins" pitchFamily="2" charset="77"/>
                <a:cs typeface="Poppins" pitchFamily="2" charset="77"/>
              </a:rPr>
              <a:t>Choose an app and click “</a:t>
            </a:r>
            <a:r>
              <a:rPr lang="hr-BA" sz="900" b="1" dirty="0">
                <a:solidFill>
                  <a:srgbClr val="44546A"/>
                </a:solidFill>
                <a:latin typeface="Poppins SemiBold" pitchFamily="2" charset="77"/>
                <a:cs typeface="Poppins SemiBold" pitchFamily="2" charset="77"/>
              </a:rPr>
              <a:t>Connect.</a:t>
            </a:r>
            <a:r>
              <a:rPr lang="hr-BA" sz="900" dirty="0">
                <a:solidFill>
                  <a:srgbClr val="44546A"/>
                </a:solidFill>
                <a:latin typeface="Poppins" pitchFamily="2" charset="77"/>
                <a:cs typeface="Poppins" pitchFamily="2" charset="77"/>
              </a:rPr>
              <a:t>”</a:t>
            </a:r>
          </a:p>
          <a:p>
            <a:pPr>
              <a:lnSpc>
                <a:spcPts val="1500"/>
              </a:lnSpc>
            </a:pPr>
            <a:endParaRPr lang="hr-BA" sz="900" dirty="0">
              <a:solidFill>
                <a:srgbClr val="44546A"/>
              </a:solidFill>
              <a:latin typeface="Poppins" pitchFamily="2" charset="77"/>
              <a:cs typeface="Poppins" pitchFamily="2" charset="77"/>
            </a:endParaRPr>
          </a:p>
          <a:p>
            <a:pPr>
              <a:lnSpc>
                <a:spcPts val="1500"/>
              </a:lnSpc>
            </a:pPr>
            <a:endParaRPr lang="hr-BA" sz="900" dirty="0">
              <a:solidFill>
                <a:srgbClr val="44546A"/>
              </a:solidFill>
              <a:latin typeface="Poppins" pitchFamily="2" charset="77"/>
              <a:cs typeface="Poppins" pitchFamily="2" charset="77"/>
            </a:endParaRPr>
          </a:p>
          <a:p>
            <a:pPr>
              <a:lnSpc>
                <a:spcPts val="1500"/>
              </a:lnSpc>
            </a:pPr>
            <a:endParaRPr lang="hr-BA" sz="900" dirty="0">
              <a:solidFill>
                <a:srgbClr val="44546A"/>
              </a:solidFill>
              <a:latin typeface="Poppins" pitchFamily="2" charset="77"/>
              <a:cs typeface="Poppins" pitchFamily="2" charset="77"/>
            </a:endParaRPr>
          </a:p>
          <a:p>
            <a:pPr>
              <a:lnSpc>
                <a:spcPts val="1500"/>
              </a:lnSpc>
            </a:pPr>
            <a:r>
              <a:rPr lang="hr-BA" sz="1500" dirty="0">
                <a:solidFill>
                  <a:srgbClr val="3D1152"/>
                </a:solidFill>
                <a:latin typeface="Poppins" pitchFamily="2" charset="77"/>
                <a:cs typeface="Poppins" pitchFamily="2" charset="77"/>
              </a:rPr>
              <a:t>Step 4</a:t>
            </a:r>
          </a:p>
          <a:p>
            <a:pPr>
              <a:lnSpc>
                <a:spcPts val="1500"/>
              </a:lnSpc>
            </a:pPr>
            <a:r>
              <a:rPr lang="hr-BA" sz="900" dirty="0">
                <a:solidFill>
                  <a:srgbClr val="44546A"/>
                </a:solidFill>
                <a:latin typeface="Poppins" pitchFamily="2" charset="77"/>
                <a:cs typeface="Poppins" pitchFamily="2" charset="77"/>
              </a:rPr>
              <a:t>Sign in or get connected automatically (depending on the app).</a:t>
            </a:r>
            <a:endParaRPr lang="hr-BA" sz="900" b="1" dirty="0">
              <a:solidFill>
                <a:srgbClr val="44546A"/>
              </a:solidFill>
              <a:latin typeface="Poppins SemiBold" pitchFamily="2" charset="77"/>
              <a:cs typeface="Poppins SemiBold" pitchFamily="2" charset="77"/>
            </a:endParaRPr>
          </a:p>
          <a:p>
            <a:pPr>
              <a:lnSpc>
                <a:spcPts val="1500"/>
              </a:lnSpc>
            </a:pPr>
            <a:endParaRPr lang="en-US" sz="900" dirty="0">
              <a:solidFill>
                <a:srgbClr val="44546A"/>
              </a:solidFill>
              <a:latin typeface="Poppins" pitchFamily="2" charset="77"/>
              <a:cs typeface="Poppins" pitchFamily="2" charset="77"/>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7384554-7bde-46c7-b2e2-e7407604d544">
      <UserInfo>
        <DisplayName>Kayla Smith</DisplayName>
        <AccountId>135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20C4EBCAEBA5409CEFA22061C11D28" ma:contentTypeVersion="12" ma:contentTypeDescription="Create a new document." ma:contentTypeScope="" ma:versionID="cf769e98f0db1bafb73932898b5dc365">
  <xsd:schema xmlns:xsd="http://www.w3.org/2001/XMLSchema" xmlns:xs="http://www.w3.org/2001/XMLSchema" xmlns:p="http://schemas.microsoft.com/office/2006/metadata/properties" xmlns:ns2="38fbdfde-3104-4524-abbb-ccd253ab6e71" xmlns:ns3="77384554-7bde-46c7-b2e2-e7407604d544" targetNamespace="http://schemas.microsoft.com/office/2006/metadata/properties" ma:root="true" ma:fieldsID="aaa7ccfc98c378897601f0956a6aabe2" ns2:_="" ns3:_="">
    <xsd:import namespace="38fbdfde-3104-4524-abbb-ccd253ab6e71"/>
    <xsd:import namespace="77384554-7bde-46c7-b2e2-e7407604d5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Location" minOccurs="0"/>
                <xsd:element ref="ns2:MediaServiceDateTake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fbdfde-3104-4524-abbb-ccd253ab6e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384554-7bde-46c7-b2e2-e7407604d5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DC31A1-EB29-4559-8E29-33BC6CABC29B}">
  <ds:schemaRefs>
    <ds:schemaRef ds:uri="38fbdfde-3104-4524-abbb-ccd253ab6e71"/>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77384554-7bde-46c7-b2e2-e7407604d54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B621D9B-0F5F-4016-AD99-671FCD038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fbdfde-3104-4524-abbb-ccd253ab6e71"/>
    <ds:schemaRef ds:uri="77384554-7bde-46c7-b2e2-e7407604d5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549EEE4-54E0-4D1A-8C2E-DF9C7663A8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889</TotalTime>
  <Words>435</Words>
  <Application>Microsoft Macintosh PowerPoint</Application>
  <PresentationFormat>Custom</PresentationFormat>
  <Paragraphs>39</Paragraphs>
  <Slides>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Poppins</vt:lpstr>
      <vt:lpstr>Poppins Medium</vt:lpstr>
      <vt:lpstr>Poppins SemiBold</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Brian Strathdee</cp:lastModifiedBy>
  <cp:revision>74</cp:revision>
  <dcterms:modified xsi:type="dcterms:W3CDTF">2023-10-06T22:57:53Z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0x010100B320C4EBCAEBA5409CEFA22061C11D28</vt:lpwstr>
  </property>
  <property fmtid="{D5CDD505-2E9C-101B-9397-08002B2CF9AE}" pid="3" name="xd_Signature">
    <vt:bool>false</vt:bool>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MSIP_Label_8fd5d740-1f91-42f3-8bc2-c5b5cb8b58e6_Enabled">
    <vt:lpwstr>true</vt:lpwstr>
  </property>
  <property fmtid="{D5CDD505-2E9C-101B-9397-08002B2CF9AE}" pid="10" name="MSIP_Label_8fd5d740-1f91-42f3-8bc2-c5b5cb8b58e6_SetDate">
    <vt:lpwstr>2023-10-06T18:39:22Z</vt:lpwstr>
  </property>
  <property fmtid="{D5CDD505-2E9C-101B-9397-08002B2CF9AE}" pid="11" name="MSIP_Label_8fd5d740-1f91-42f3-8bc2-c5b5cb8b58e6_Method">
    <vt:lpwstr>Standard</vt:lpwstr>
  </property>
  <property fmtid="{D5CDD505-2E9C-101B-9397-08002B2CF9AE}" pid="12" name="MSIP_Label_8fd5d740-1f91-42f3-8bc2-c5b5cb8b58e6_Name">
    <vt:lpwstr>VP Confidential</vt:lpwstr>
  </property>
  <property fmtid="{D5CDD505-2E9C-101B-9397-08002B2CF9AE}" pid="13" name="MSIP_Label_8fd5d740-1f91-42f3-8bc2-c5b5cb8b58e6_SiteId">
    <vt:lpwstr>b123a16e-892b-4cf6-a55a-6f8c7606a035</vt:lpwstr>
  </property>
  <property fmtid="{D5CDD505-2E9C-101B-9397-08002B2CF9AE}" pid="14" name="MSIP_Label_8fd5d740-1f91-42f3-8bc2-c5b5cb8b58e6_ActionId">
    <vt:lpwstr>41e422be-f467-4f16-ad22-3e6d531555bc</vt:lpwstr>
  </property>
  <property fmtid="{D5CDD505-2E9C-101B-9397-08002B2CF9AE}" pid="15" name="MSIP_Label_8fd5d740-1f91-42f3-8bc2-c5b5cb8b58e6_ContentBits">
    <vt:lpwstr>2</vt:lpwstr>
  </property>
  <property fmtid="{D5CDD505-2E9C-101B-9397-08002B2CF9AE}" pid="16" name="ClassificationContentMarkingFooterLocations">
    <vt:lpwstr>Office Theme:3</vt:lpwstr>
  </property>
  <property fmtid="{D5CDD505-2E9C-101B-9397-08002B2CF9AE}" pid="17" name="ClassificationContentMarkingFooterText">
    <vt:lpwstr>VP Confidential</vt:lpwstr>
  </property>
</Properties>
</file>