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E48"/>
    <a:srgbClr val="008EA8"/>
    <a:srgbClr val="2E94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42"/>
    <p:restoredTop sz="97327"/>
  </p:normalViewPr>
  <p:slideViewPr>
    <p:cSldViewPr snapToGrid="0">
      <p:cViewPr varScale="1">
        <p:scale>
          <a:sx n="142" d="100"/>
          <a:sy n="142" d="100"/>
        </p:scale>
        <p:origin x="2568" y="176"/>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537C1F76-5641-4F29-8128-2C56EF72A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1967"/>
          <a:stretch/>
        </p:blipFill>
        <p:spPr>
          <a:xfrm>
            <a:off x="0" y="8244590"/>
            <a:ext cx="7772400" cy="1813810"/>
          </a:xfrm>
          <a:prstGeom prst="rect">
            <a:avLst/>
          </a:prstGeom>
        </p:spPr>
      </p:pic>
      <p:sp>
        <p:nvSpPr>
          <p:cNvPr id="2" name="Rectangle 1">
            <a:extLst>
              <a:ext uri="{FF2B5EF4-FFF2-40B4-BE49-F238E27FC236}">
                <a16:creationId xmlns:a16="http://schemas.microsoft.com/office/drawing/2014/main" id="{BA46FBDD-0EB4-8B5D-96A7-B14FDF85DE6E}"/>
              </a:ext>
            </a:extLst>
          </p:cNvPr>
          <p:cNvSpPr/>
          <p:nvPr userDrawn="1"/>
        </p:nvSpPr>
        <p:spPr>
          <a:xfrm>
            <a:off x="5758408" y="9061648"/>
            <a:ext cx="2013992" cy="996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19C644A8-49E6-E47E-D10B-DAD18C7593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6000" y="9200260"/>
            <a:ext cx="1097754" cy="43745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descr="Graphical user interface, application, website&#10;&#10;Description automatically generated">
            <a:extLst>
              <a:ext uri="{FF2B5EF4-FFF2-40B4-BE49-F238E27FC236}">
                <a16:creationId xmlns:a16="http://schemas.microsoft.com/office/drawing/2014/main" id="{42B20576-B2C7-43E4-B112-94AC762F5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3" name="Rectangle 2">
            <a:extLst>
              <a:ext uri="{FF2B5EF4-FFF2-40B4-BE49-F238E27FC236}">
                <a16:creationId xmlns:a16="http://schemas.microsoft.com/office/drawing/2014/main" id="{4E41ABB0-B440-21C2-A2A8-B97F22BA8C93}"/>
              </a:ext>
            </a:extLst>
          </p:cNvPr>
          <p:cNvSpPr/>
          <p:nvPr userDrawn="1"/>
        </p:nvSpPr>
        <p:spPr>
          <a:xfrm>
            <a:off x="5758408" y="8845624"/>
            <a:ext cx="2013992" cy="1212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BA2F0342-1691-48F8-1ECD-9E090D0E07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6000" y="9200260"/>
            <a:ext cx="1097754" cy="437451"/>
          </a:xfrm>
          <a:prstGeom prst="rect">
            <a:avLst/>
          </a:prstGeom>
        </p:spPr>
      </p:pic>
      <p:sp>
        <p:nvSpPr>
          <p:cNvPr id="4" name="Rectangle 3">
            <a:extLst>
              <a:ext uri="{FF2B5EF4-FFF2-40B4-BE49-F238E27FC236}">
                <a16:creationId xmlns:a16="http://schemas.microsoft.com/office/drawing/2014/main" id="{DF5D2851-E046-1F86-9E66-B73E80665B42}"/>
              </a:ext>
            </a:extLst>
          </p:cNvPr>
          <p:cNvSpPr/>
          <p:nvPr userDrawn="1"/>
        </p:nvSpPr>
        <p:spPr>
          <a:xfrm>
            <a:off x="167076" y="1644824"/>
            <a:ext cx="3071051" cy="7920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469497-A19B-2AE9-AF62-9578A41A88F6}"/>
              </a:ext>
            </a:extLst>
          </p:cNvPr>
          <p:cNvSpPr txBox="1"/>
          <p:nvPr userDrawn="1">
            <p:extLst>
              <p:ext uri="{1162E1C5-73C7-4A58-AE30-91384D911F3F}">
                <p184:classification xmlns:p184="http://schemas.microsoft.com/office/powerpoint/2018/4/main" val="ftr"/>
              </p:ext>
            </p:extLst>
          </p:nvPr>
        </p:nvSpPr>
        <p:spPr>
          <a:xfrm>
            <a:off x="3490913" y="9842500"/>
            <a:ext cx="8191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VP Confidential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red and purple spiral&#10;&#10;Description automatically generated">
            <a:extLst>
              <a:ext uri="{FF2B5EF4-FFF2-40B4-BE49-F238E27FC236}">
                <a16:creationId xmlns:a16="http://schemas.microsoft.com/office/drawing/2014/main" id="{C97D761D-259A-35BA-A26B-7E7A6FC7AB00}"/>
              </a:ext>
            </a:extLst>
          </p:cNvPr>
          <p:cNvPicPr>
            <a:picLocks noChangeAspect="1"/>
          </p:cNvPicPr>
          <p:nvPr/>
        </p:nvPicPr>
        <p:blipFill rotWithShape="1">
          <a:blip r:embed="rId2">
            <a:extLst>
              <a:ext uri="{28A0092B-C50C-407E-A947-70E740481C1C}">
                <a14:useLocalDpi xmlns:a14="http://schemas.microsoft.com/office/drawing/2010/main" val="0"/>
              </a:ext>
            </a:extLst>
          </a:blip>
          <a:srcRect l="7673" t="39611" r="79795" b="40260"/>
          <a:stretch/>
        </p:blipFill>
        <p:spPr>
          <a:xfrm>
            <a:off x="0" y="573741"/>
            <a:ext cx="439271" cy="914400"/>
          </a:xfrm>
          <a:prstGeom prst="rect">
            <a:avLst/>
          </a:prstGeom>
        </p:spPr>
      </p:pic>
      <p:pic>
        <p:nvPicPr>
          <p:cNvPr id="13" name="Picture 12" descr="A red and purple spiral&#10;&#10;Description automatically generated">
            <a:extLst>
              <a:ext uri="{FF2B5EF4-FFF2-40B4-BE49-F238E27FC236}">
                <a16:creationId xmlns:a16="http://schemas.microsoft.com/office/drawing/2014/main" id="{5B97F531-BF37-AB1E-B29B-8131F8B9200B}"/>
              </a:ext>
            </a:extLst>
          </p:cNvPr>
          <p:cNvPicPr>
            <a:picLocks noChangeAspect="1"/>
          </p:cNvPicPr>
          <p:nvPr/>
        </p:nvPicPr>
        <p:blipFill rotWithShape="1">
          <a:blip r:embed="rId2">
            <a:extLst>
              <a:ext uri="{28A0092B-C50C-407E-A947-70E740481C1C}">
                <a14:useLocalDpi xmlns:a14="http://schemas.microsoft.com/office/drawing/2010/main" val="0"/>
              </a:ext>
            </a:extLst>
          </a:blip>
          <a:srcRect l="65337" t="61025" r="6482" b="24543"/>
          <a:stretch/>
        </p:blipFill>
        <p:spPr>
          <a:xfrm>
            <a:off x="6759388" y="4849906"/>
            <a:ext cx="1013012" cy="672353"/>
          </a:xfrm>
          <a:prstGeom prst="rect">
            <a:avLst/>
          </a:prstGeom>
        </p:spPr>
      </p:pic>
      <p:pic>
        <p:nvPicPr>
          <p:cNvPr id="16" name="Picture 15">
            <a:extLst>
              <a:ext uri="{FF2B5EF4-FFF2-40B4-BE49-F238E27FC236}">
                <a16:creationId xmlns:a16="http://schemas.microsoft.com/office/drawing/2014/main" id="{CB0FC30E-2C2A-0EAB-C895-2F9699D70DA1}"/>
              </a:ext>
            </a:extLst>
          </p:cNvPr>
          <p:cNvPicPr>
            <a:picLocks noChangeAspect="1"/>
          </p:cNvPicPr>
          <p:nvPr/>
        </p:nvPicPr>
        <p:blipFill rotWithShape="1">
          <a:blip r:embed="rId3">
            <a:extLst>
              <a:ext uri="{28A0092B-C50C-407E-A947-70E740481C1C}">
                <a14:useLocalDpi xmlns:a14="http://schemas.microsoft.com/office/drawing/2010/main" val="0"/>
              </a:ext>
            </a:extLst>
          </a:blip>
          <a:srcRect l="268" t="3646" r="22875"/>
          <a:stretch/>
        </p:blipFill>
        <p:spPr>
          <a:xfrm>
            <a:off x="213792" y="213629"/>
            <a:ext cx="7344816" cy="6196136"/>
          </a:xfrm>
          <a:prstGeom prst="roundRect">
            <a:avLst>
              <a:gd name="adj" fmla="val 3642"/>
            </a:avLst>
          </a:prstGeom>
        </p:spPr>
      </p:pic>
      <p:sp>
        <p:nvSpPr>
          <p:cNvPr id="5" name="TextBox 5">
            <a:extLst>
              <a:ext uri="{FF2B5EF4-FFF2-40B4-BE49-F238E27FC236}">
                <a16:creationId xmlns:a16="http://schemas.microsoft.com/office/drawing/2014/main" id="{066EF77A-D379-4FDA-8744-B64A93A91E58}"/>
              </a:ext>
            </a:extLst>
          </p:cNvPr>
          <p:cNvSpPr txBox="1"/>
          <p:nvPr/>
        </p:nvSpPr>
        <p:spPr>
          <a:xfrm>
            <a:off x="562086" y="6928594"/>
            <a:ext cx="4620258" cy="1296144"/>
          </a:xfrm>
          <a:prstGeom prst="rect">
            <a:avLst/>
          </a:prstGeom>
          <a:noFill/>
          <a:ln>
            <a:noFill/>
          </a:ln>
        </p:spPr>
        <p:txBody>
          <a:bodyPr wrap="square" lIns="0" tIns="0" rIns="0" bIns="0" anchor="t"/>
          <a:lstStyle/>
          <a:p>
            <a:pPr indent="12700">
              <a:lnSpc>
                <a:spcPts val="2000"/>
              </a:lnSpc>
              <a:spcAft>
                <a:spcPts val="1100"/>
              </a:spcAft>
              <a:defRPr lang="en-US"/>
            </a:pPr>
            <a:r>
              <a:rPr lang="en-US" sz="1200" dirty="0">
                <a:solidFill>
                  <a:srgbClr val="44546A"/>
                </a:solidFill>
                <a:latin typeface="Poppins" pitchFamily="2" charset="77"/>
                <a:cs typeface="Poppins" pitchFamily="2" charset="77"/>
              </a:rPr>
              <a:t>The fun doesn’t stop when you leave work. Keep challenging your coworkers (and yourself) to get healthier, whether you’re at home, headed to the gym, or between meetings. Our mobile app has all the same, great features as the website — and even more convenience.</a:t>
            </a:r>
            <a:endParaRPr sz="1200" dirty="0">
              <a:solidFill>
                <a:srgbClr val="44546A"/>
              </a:solidFill>
              <a:latin typeface="Poppins" pitchFamily="2" charset="77"/>
              <a:cs typeface="Poppins" pitchFamily="2" charset="77"/>
            </a:endParaRPr>
          </a:p>
        </p:txBody>
      </p:sp>
      <p:sp>
        <p:nvSpPr>
          <p:cNvPr id="8" name="TextBox 9">
            <a:extLst>
              <a:ext uri="{FF2B5EF4-FFF2-40B4-BE49-F238E27FC236}">
                <a16:creationId xmlns:a16="http://schemas.microsoft.com/office/drawing/2014/main" id="{8E635789-775B-4212-A7B1-4BE096F2A869}"/>
              </a:ext>
            </a:extLst>
          </p:cNvPr>
          <p:cNvSpPr txBox="1"/>
          <p:nvPr/>
        </p:nvSpPr>
        <p:spPr>
          <a:xfrm>
            <a:off x="563074" y="8512770"/>
            <a:ext cx="4043206" cy="216024"/>
          </a:xfrm>
          <a:prstGeom prst="rect">
            <a:avLst/>
          </a:prstGeom>
          <a:noFill/>
          <a:ln>
            <a:noFill/>
          </a:ln>
        </p:spPr>
        <p:txBody>
          <a:bodyPr wrap="square" lIns="0" tIns="0" rIns="0" bIns="0" anchor="t"/>
          <a:lstStyle/>
          <a:p>
            <a:pPr>
              <a:lnSpc>
                <a:spcPts val="1300"/>
              </a:lnSpc>
              <a:tabLst>
                <a:tab pos="1257300" algn="l"/>
              </a:tabLst>
              <a:defRPr lang="en-US"/>
            </a:pPr>
            <a:r>
              <a:rPr lang="en-US" sz="900" dirty="0">
                <a:solidFill>
                  <a:srgbClr val="44546A"/>
                </a:solidFill>
                <a:latin typeface="Poppins" pitchFamily="2" charset="77"/>
                <a:cs typeface="Poppins" pitchFamily="2" charset="77"/>
              </a:rPr>
              <a:t>Get the </a:t>
            </a:r>
            <a:r>
              <a:rPr lang="en-US" sz="900" dirty="0">
                <a:solidFill>
                  <a:srgbClr val="C00000"/>
                </a:solidFill>
                <a:latin typeface="Poppins" pitchFamily="2" charset="77"/>
                <a:cs typeface="Poppins" pitchFamily="2" charset="77"/>
              </a:rPr>
              <a:t>free</a:t>
            </a:r>
            <a:r>
              <a:rPr lang="en-US" sz="900" dirty="0">
                <a:solidFill>
                  <a:srgbClr val="44546A"/>
                </a:solidFill>
                <a:latin typeface="Poppins" pitchFamily="2" charset="77"/>
                <a:cs typeface="Poppins" pitchFamily="2" charset="77"/>
              </a:rPr>
              <a:t> mobile app today from the App Store or on Google Play.</a:t>
            </a:r>
            <a:endParaRPr sz="900" dirty="0">
              <a:solidFill>
                <a:srgbClr val="44546A"/>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52E8E159-FC53-33A0-4C08-6E03F4A5FFE5}"/>
              </a:ext>
            </a:extLst>
          </p:cNvPr>
          <p:cNvSpPr/>
          <p:nvPr/>
        </p:nvSpPr>
        <p:spPr>
          <a:xfrm>
            <a:off x="501824" y="1464948"/>
            <a:ext cx="3600400" cy="1261884"/>
          </a:xfrm>
          <a:prstGeom prst="rect">
            <a:avLst/>
          </a:prstGeom>
        </p:spPr>
        <p:txBody>
          <a:bodyPr wrap="square">
            <a:spAutoFit/>
          </a:bodyPr>
          <a:lstStyle/>
          <a:p>
            <a:pPr defTabSz="457200"/>
            <a:r>
              <a:rPr lang="en-US" sz="3800" b="1" dirty="0">
                <a:solidFill>
                  <a:srgbClr val="3D1152"/>
                </a:solidFill>
                <a:latin typeface="Poppins SemiBold" pitchFamily="2" charset="77"/>
                <a:cs typeface="Poppins SemiBold" pitchFamily="2" charset="77"/>
              </a:rPr>
              <a:t>Virgin Pulse’s mobile app</a:t>
            </a:r>
          </a:p>
        </p:txBody>
      </p:sp>
      <p:sp>
        <p:nvSpPr>
          <p:cNvPr id="6" name="Rectangle 5">
            <a:extLst>
              <a:ext uri="{FF2B5EF4-FFF2-40B4-BE49-F238E27FC236}">
                <a16:creationId xmlns:a16="http://schemas.microsoft.com/office/drawing/2014/main" id="{23CEAE13-D5E1-4684-F000-6AF296E21C3B}"/>
              </a:ext>
            </a:extLst>
          </p:cNvPr>
          <p:cNvSpPr/>
          <p:nvPr/>
        </p:nvSpPr>
        <p:spPr>
          <a:xfrm>
            <a:off x="528719" y="2671154"/>
            <a:ext cx="2971800" cy="647613"/>
          </a:xfrm>
          <a:prstGeom prst="rect">
            <a:avLst/>
          </a:prstGeom>
        </p:spPr>
        <p:txBody>
          <a:bodyPr wrap="square">
            <a:spAutoFit/>
          </a:bodyPr>
          <a:lstStyle/>
          <a:p>
            <a:pPr defTabSz="457200">
              <a:lnSpc>
                <a:spcPts val="2200"/>
              </a:lnSpc>
            </a:pPr>
            <a:r>
              <a:rPr lang="en-US" sz="1600" dirty="0">
                <a:solidFill>
                  <a:srgbClr val="3D1152"/>
                </a:solidFill>
                <a:latin typeface="Poppins" pitchFamily="2" charset="77"/>
                <a:cs typeface="Poppins" pitchFamily="2" charset="77"/>
              </a:rPr>
              <a:t>Keep on </a:t>
            </a:r>
            <a:r>
              <a:rPr lang="en-US" sz="1600" dirty="0" err="1">
                <a:solidFill>
                  <a:srgbClr val="3D1152"/>
                </a:solidFill>
                <a:latin typeface="Poppins" pitchFamily="2" charset="77"/>
                <a:cs typeface="Poppins" pitchFamily="2" charset="77"/>
              </a:rPr>
              <a:t>trackin</a:t>
            </a:r>
            <a:r>
              <a:rPr lang="en-US" sz="1600" dirty="0">
                <a:solidFill>
                  <a:srgbClr val="3D1152"/>
                </a:solidFill>
                <a:latin typeface="Poppins" pitchFamily="2" charset="77"/>
                <a:cs typeface="Poppins" pitchFamily="2" charset="77"/>
              </a:rPr>
              <a:t>’, </a:t>
            </a:r>
            <a:br>
              <a:rPr lang="en-US" sz="1600" dirty="0">
                <a:solidFill>
                  <a:srgbClr val="3D1152"/>
                </a:solidFill>
                <a:latin typeface="Poppins" pitchFamily="2" charset="77"/>
                <a:cs typeface="Poppins" pitchFamily="2" charset="77"/>
              </a:rPr>
            </a:br>
            <a:r>
              <a:rPr lang="en-US" sz="1600" dirty="0">
                <a:solidFill>
                  <a:srgbClr val="3D1152"/>
                </a:solidFill>
                <a:latin typeface="Poppins" pitchFamily="2" charset="77"/>
                <a:cs typeface="Poppins" pitchFamily="2" charset="77"/>
              </a:rPr>
              <a:t>no matter where you are</a:t>
            </a:r>
          </a:p>
        </p:txBody>
      </p:sp>
      <p:sp>
        <p:nvSpPr>
          <p:cNvPr id="4" name="object 43">
            <a:extLst>
              <a:ext uri="{FF2B5EF4-FFF2-40B4-BE49-F238E27FC236}">
                <a16:creationId xmlns:a16="http://schemas.microsoft.com/office/drawing/2014/main" id="{552414B2-2B94-7FC4-C787-C76415DBA050}"/>
              </a:ext>
            </a:extLst>
          </p:cNvPr>
          <p:cNvSpPr/>
          <p:nvPr/>
        </p:nvSpPr>
        <p:spPr>
          <a:xfrm>
            <a:off x="553549" y="9051887"/>
            <a:ext cx="3594100" cy="513454"/>
          </a:xfrm>
          <a:prstGeom prst="rect">
            <a:avLst/>
          </a:prstGeom>
          <a:blipFill>
            <a:blip r:embed="rId4" cstate="print"/>
            <a:stretch>
              <a:fillRect/>
            </a:stretch>
          </a:blipFill>
        </p:spPr>
        <p:txBody>
          <a:bodyPr wrap="square" lIns="0" tIns="0" rIns="0" bIns="0" rtlCol="0"/>
          <a:lstStyle/>
          <a:p>
            <a:endParaRPr/>
          </a:p>
        </p:txBody>
      </p:sp>
      <p:pic>
        <p:nvPicPr>
          <p:cNvPr id="10" name="Picture 9" descr="A red and purple spiral&#10;&#10;Description automatically generated">
            <a:extLst>
              <a:ext uri="{FF2B5EF4-FFF2-40B4-BE49-F238E27FC236}">
                <a16:creationId xmlns:a16="http://schemas.microsoft.com/office/drawing/2014/main" id="{C6F6746B-9D2F-D92A-065E-732B7DE37081}"/>
              </a:ext>
            </a:extLst>
          </p:cNvPr>
          <p:cNvPicPr>
            <a:picLocks noChangeAspect="1"/>
          </p:cNvPicPr>
          <p:nvPr/>
        </p:nvPicPr>
        <p:blipFill rotWithShape="1">
          <a:blip r:embed="rId2">
            <a:extLst>
              <a:ext uri="{28A0092B-C50C-407E-A947-70E740481C1C}">
                <a14:useLocalDpi xmlns:a14="http://schemas.microsoft.com/office/drawing/2010/main" val="0"/>
              </a:ext>
            </a:extLst>
          </a:blip>
          <a:srcRect l="18703" t="74303" r="6482"/>
          <a:stretch/>
        </p:blipFill>
        <p:spPr>
          <a:xfrm>
            <a:off x="5082987" y="5459505"/>
            <a:ext cx="2689413" cy="1197131"/>
          </a:xfrm>
          <a:prstGeom prst="rect">
            <a:avLst/>
          </a:prstGeom>
        </p:spPr>
      </p:pic>
      <p:pic>
        <p:nvPicPr>
          <p:cNvPr id="11" name="Picture 10" descr="A red and purple spiral&#10;&#10;Description automatically generated">
            <a:extLst>
              <a:ext uri="{FF2B5EF4-FFF2-40B4-BE49-F238E27FC236}">
                <a16:creationId xmlns:a16="http://schemas.microsoft.com/office/drawing/2014/main" id="{41CFD715-BEBF-1E52-DC5A-DD8957B7CAF2}"/>
              </a:ext>
            </a:extLst>
          </p:cNvPr>
          <p:cNvPicPr>
            <a:picLocks noChangeAspect="1"/>
          </p:cNvPicPr>
          <p:nvPr/>
        </p:nvPicPr>
        <p:blipFill rotWithShape="1">
          <a:blip r:embed="rId2">
            <a:extLst>
              <a:ext uri="{28A0092B-C50C-407E-A947-70E740481C1C}">
                <a14:useLocalDpi xmlns:a14="http://schemas.microsoft.com/office/drawing/2010/main" val="0"/>
              </a:ext>
            </a:extLst>
          </a:blip>
          <a:srcRect l="7673" t="26982" r="3810" b="53679"/>
          <a:stretch/>
        </p:blipFill>
        <p:spPr>
          <a:xfrm>
            <a:off x="0" y="0"/>
            <a:ext cx="3102719" cy="87854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573832" y="2681912"/>
            <a:ext cx="1601367" cy="304795"/>
          </a:xfrm>
          <a:prstGeom prst="rect">
            <a:avLst/>
          </a:prstGeom>
          <a:noFill/>
          <a:ln>
            <a:noFill/>
          </a:ln>
        </p:spPr>
        <p:txBody>
          <a:bodyPr wrap="square" lIns="0" tIns="0" rIns="0" bIns="0" anchor="t"/>
          <a:lstStyle/>
          <a:p>
            <a:pPr defTabSz="457200">
              <a:lnSpc>
                <a:spcPts val="1500"/>
              </a:lnSpc>
              <a:spcAft>
                <a:spcPts val="400"/>
              </a:spcAft>
              <a:defRPr lang="en-US"/>
            </a:pPr>
            <a:r>
              <a:rPr lang="en-US" sz="1300" dirty="0">
                <a:solidFill>
                  <a:srgbClr val="3D1152"/>
                </a:solidFill>
                <a:latin typeface="Poppins Medium" pitchFamily="2" charset="77"/>
                <a:cs typeface="Poppins Medium" pitchFamily="2" charset="77"/>
              </a:rPr>
              <a:t>Track progress</a:t>
            </a:r>
            <a:endParaRPr sz="1300" dirty="0">
              <a:solidFill>
                <a:srgbClr val="3D1152"/>
              </a:solidFill>
              <a:latin typeface="Poppins Medium" pitchFamily="2" charset="77"/>
              <a:cs typeface="Poppins Medium" pitchFamily="2" charset="77"/>
            </a:endParaRPr>
          </a:p>
        </p:txBody>
      </p:sp>
      <p:sp>
        <p:nvSpPr>
          <p:cNvPr id="9" name="TextBox 9"/>
          <p:cNvSpPr txBox="1"/>
          <p:nvPr/>
        </p:nvSpPr>
        <p:spPr>
          <a:xfrm>
            <a:off x="578180" y="8197552"/>
            <a:ext cx="2875972" cy="455638"/>
          </a:xfrm>
          <a:prstGeom prst="rect">
            <a:avLst/>
          </a:prstGeom>
          <a:noFill/>
          <a:ln>
            <a:noFill/>
          </a:ln>
        </p:spPr>
        <p:txBody>
          <a:bodyPr wrap="square" lIns="0" tIns="0" rIns="0" bIns="0" anchor="t"/>
          <a:lstStyle/>
          <a:p>
            <a:pPr defTabSz="457200">
              <a:lnSpc>
                <a:spcPts val="1900"/>
              </a:lnSpc>
              <a:spcAft>
                <a:spcPts val="400"/>
              </a:spcAft>
              <a:tabLst>
                <a:tab pos="1257300" algn="l"/>
              </a:tabLst>
              <a:defRPr lang="en-US"/>
            </a:pPr>
            <a:r>
              <a:rPr lang="en-US" sz="1300" dirty="0">
                <a:solidFill>
                  <a:srgbClr val="3D1152"/>
                </a:solidFill>
                <a:latin typeface="Poppins" pitchFamily="2" charset="77"/>
                <a:cs typeface="Poppins" pitchFamily="2" charset="77"/>
              </a:rPr>
              <a:t>Not a member yet?</a:t>
            </a:r>
          </a:p>
          <a:p>
            <a:pPr>
              <a:lnSpc>
                <a:spcPts val="1300"/>
              </a:lnSpc>
              <a:tabLst>
                <a:tab pos="1257300" algn="l"/>
              </a:tabLst>
              <a:defRPr lang="en-US"/>
            </a:pPr>
            <a:r>
              <a:rPr lang="en-US" sz="800" dirty="0">
                <a:solidFill>
                  <a:srgbClr val="44546A"/>
                </a:solidFill>
                <a:latin typeface="Poppins" pitchFamily="2" charset="77"/>
                <a:cs typeface="Poppins" pitchFamily="2" charset="77"/>
              </a:rPr>
              <a:t>Don’t miss out on all the fun! Get started today by going to </a:t>
            </a:r>
            <a:r>
              <a:rPr lang="en-US" sz="800" dirty="0" err="1">
                <a:solidFill>
                  <a:srgbClr val="002060"/>
                </a:solidFill>
                <a:latin typeface="Poppins" pitchFamily="2" charset="77"/>
                <a:cs typeface="Poppins" pitchFamily="2" charset="77"/>
              </a:rPr>
              <a:t>join.virginpulse.com</a:t>
            </a:r>
            <a:r>
              <a:rPr lang="en-US" sz="800" dirty="0">
                <a:solidFill>
                  <a:srgbClr val="002060"/>
                </a:solidFill>
                <a:latin typeface="Poppins" pitchFamily="2" charset="77"/>
                <a:cs typeface="Poppins" pitchFamily="2" charset="77"/>
              </a:rPr>
              <a:t>/</a:t>
            </a:r>
            <a:r>
              <a:rPr lang="hr-BA" sz="800" dirty="0">
                <a:solidFill>
                  <a:srgbClr val="002060"/>
                </a:solidFill>
                <a:latin typeface="Poppins" pitchFamily="2" charset="77"/>
                <a:cs typeface="Poppins" pitchFamily="2" charset="77"/>
              </a:rPr>
              <a:t>COMPANY</a:t>
            </a:r>
            <a:endParaRPr sz="800" dirty="0">
              <a:solidFill>
                <a:srgbClr val="002060"/>
              </a:solidFill>
              <a:latin typeface="Poppins" pitchFamily="2" charset="77"/>
              <a:cs typeface="Poppins" pitchFamily="2" charset="77"/>
            </a:endParaRPr>
          </a:p>
        </p:txBody>
      </p:sp>
      <p:sp>
        <p:nvSpPr>
          <p:cNvPr id="15" name="Rectangle 14">
            <a:extLst>
              <a:ext uri="{FF2B5EF4-FFF2-40B4-BE49-F238E27FC236}">
                <a16:creationId xmlns:a16="http://schemas.microsoft.com/office/drawing/2014/main" id="{78FA3688-CBFD-074C-A0EA-8DD8D82A85CB}"/>
              </a:ext>
            </a:extLst>
          </p:cNvPr>
          <p:cNvSpPr/>
          <p:nvPr/>
        </p:nvSpPr>
        <p:spPr>
          <a:xfrm flipH="1">
            <a:off x="4822304" y="8413576"/>
            <a:ext cx="2592288" cy="482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6">
            <a:extLst>
              <a:ext uri="{FF2B5EF4-FFF2-40B4-BE49-F238E27FC236}">
                <a16:creationId xmlns:a16="http://schemas.microsoft.com/office/drawing/2014/main" id="{270759F5-809C-FC4E-9709-87F42BF5B72B}"/>
              </a:ext>
            </a:extLst>
          </p:cNvPr>
          <p:cNvSpPr txBox="1"/>
          <p:nvPr/>
        </p:nvSpPr>
        <p:spPr>
          <a:xfrm>
            <a:off x="645840" y="5479466"/>
            <a:ext cx="1224135" cy="448811"/>
          </a:xfrm>
          <a:prstGeom prst="rect">
            <a:avLst/>
          </a:prstGeom>
          <a:noFill/>
          <a:ln>
            <a:noFill/>
          </a:ln>
        </p:spPr>
        <p:txBody>
          <a:bodyPr wrap="square" lIns="0" tIns="0" rIns="0" bIns="0" anchor="t"/>
          <a:lstStyle/>
          <a:p>
            <a:pPr defTabSz="457200">
              <a:lnSpc>
                <a:spcPts val="1600"/>
              </a:lnSpc>
              <a:spcAft>
                <a:spcPts val="400"/>
              </a:spcAft>
              <a:defRPr lang="en-US"/>
            </a:pPr>
            <a:r>
              <a:rPr lang="en-US" sz="1300" dirty="0">
                <a:solidFill>
                  <a:srgbClr val="3D1152"/>
                </a:solidFill>
                <a:latin typeface="Poppins Medium" pitchFamily="2" charset="77"/>
                <a:cs typeface="Poppins Medium" pitchFamily="2" charset="77"/>
              </a:rPr>
              <a:t>Compete in challenges</a:t>
            </a:r>
            <a:endParaRPr sz="1300" dirty="0">
              <a:solidFill>
                <a:srgbClr val="3D1152"/>
              </a:solidFill>
              <a:latin typeface="Poppins Medium" pitchFamily="2" charset="77"/>
              <a:cs typeface="Poppins Medium" pitchFamily="2" charset="77"/>
            </a:endParaRPr>
          </a:p>
        </p:txBody>
      </p:sp>
      <p:sp>
        <p:nvSpPr>
          <p:cNvPr id="22" name="TextBox 7">
            <a:extLst>
              <a:ext uri="{FF2B5EF4-FFF2-40B4-BE49-F238E27FC236}">
                <a16:creationId xmlns:a16="http://schemas.microsoft.com/office/drawing/2014/main" id="{BE2837A2-3232-A34F-963A-9CF98331010D}"/>
              </a:ext>
            </a:extLst>
          </p:cNvPr>
          <p:cNvSpPr txBox="1"/>
          <p:nvPr/>
        </p:nvSpPr>
        <p:spPr>
          <a:xfrm>
            <a:off x="645840" y="5965304"/>
            <a:ext cx="1584176" cy="720080"/>
          </a:xfrm>
          <a:prstGeom prst="rect">
            <a:avLst/>
          </a:prstGeom>
          <a:noFill/>
          <a:ln>
            <a:noFill/>
          </a:ln>
        </p:spPr>
        <p:txBody>
          <a:bodyPr wrap="square" lIns="0" tIns="0" rIns="0" bIns="0" anchor="t"/>
          <a:lstStyle/>
          <a:p>
            <a:pPr>
              <a:lnSpc>
                <a:spcPts val="1300"/>
              </a:lnSpc>
              <a:defRPr lang="en-US"/>
            </a:pPr>
            <a:r>
              <a:rPr lang="en-US" sz="800" dirty="0">
                <a:solidFill>
                  <a:srgbClr val="44546A"/>
                </a:solidFill>
                <a:latin typeface="Poppins" pitchFamily="2" charset="77"/>
                <a:cs typeface="Poppins" pitchFamily="2" charset="77"/>
              </a:rPr>
              <a:t>Check your progress                            in a challenge by using                               team and individual                leaderboards. </a:t>
            </a:r>
            <a:endParaRPr sz="800" dirty="0">
              <a:solidFill>
                <a:srgbClr val="44546A"/>
              </a:solidFill>
              <a:latin typeface="Poppins" pitchFamily="2" charset="77"/>
              <a:cs typeface="Poppins" pitchFamily="2" charset="77"/>
            </a:endParaRPr>
          </a:p>
        </p:txBody>
      </p:sp>
      <p:sp>
        <p:nvSpPr>
          <p:cNvPr id="36" name="TextBox 6">
            <a:extLst>
              <a:ext uri="{FF2B5EF4-FFF2-40B4-BE49-F238E27FC236}">
                <a16:creationId xmlns:a16="http://schemas.microsoft.com/office/drawing/2014/main" id="{9026FB9D-69B6-174A-A570-E38612312163}"/>
              </a:ext>
            </a:extLst>
          </p:cNvPr>
          <p:cNvSpPr txBox="1"/>
          <p:nvPr/>
        </p:nvSpPr>
        <p:spPr>
          <a:xfrm>
            <a:off x="4174232" y="5490224"/>
            <a:ext cx="1512167" cy="304795"/>
          </a:xfrm>
          <a:prstGeom prst="rect">
            <a:avLst/>
          </a:prstGeom>
          <a:noFill/>
          <a:ln>
            <a:noFill/>
          </a:ln>
        </p:spPr>
        <p:txBody>
          <a:bodyPr wrap="square" lIns="0" tIns="0" rIns="0" bIns="0" anchor="t"/>
          <a:lstStyle/>
          <a:p>
            <a:pPr defTabSz="457200">
              <a:lnSpc>
                <a:spcPts val="1500"/>
              </a:lnSpc>
              <a:spcAft>
                <a:spcPts val="400"/>
              </a:spcAft>
              <a:defRPr lang="en-US"/>
            </a:pPr>
            <a:r>
              <a:rPr lang="en-US" sz="1300" dirty="0">
                <a:solidFill>
                  <a:srgbClr val="3D1152"/>
                </a:solidFill>
                <a:latin typeface="Poppins Medium" pitchFamily="2" charset="77"/>
                <a:cs typeface="Poppins Medium" pitchFamily="2" charset="77"/>
              </a:rPr>
              <a:t>Sync* your steps</a:t>
            </a:r>
            <a:endParaRPr sz="1300" dirty="0">
              <a:solidFill>
                <a:srgbClr val="3D1152"/>
              </a:solidFill>
              <a:latin typeface="Poppins Medium" pitchFamily="2" charset="77"/>
              <a:cs typeface="Poppins Medium" pitchFamily="2" charset="77"/>
            </a:endParaRPr>
          </a:p>
        </p:txBody>
      </p:sp>
      <p:sp>
        <p:nvSpPr>
          <p:cNvPr id="38" name="TextBox 6">
            <a:extLst>
              <a:ext uri="{FF2B5EF4-FFF2-40B4-BE49-F238E27FC236}">
                <a16:creationId xmlns:a16="http://schemas.microsoft.com/office/drawing/2014/main" id="{07142236-940C-4347-8597-8E0B782E7F8F}"/>
              </a:ext>
            </a:extLst>
          </p:cNvPr>
          <p:cNvSpPr txBox="1"/>
          <p:nvPr/>
        </p:nvSpPr>
        <p:spPr>
          <a:xfrm>
            <a:off x="4174233" y="2678615"/>
            <a:ext cx="1368152" cy="304795"/>
          </a:xfrm>
          <a:prstGeom prst="rect">
            <a:avLst/>
          </a:prstGeom>
          <a:noFill/>
          <a:ln>
            <a:noFill/>
          </a:ln>
        </p:spPr>
        <p:txBody>
          <a:bodyPr wrap="square" lIns="0" tIns="0" rIns="0" bIns="0" anchor="t"/>
          <a:lstStyle/>
          <a:p>
            <a:pPr defTabSz="457200">
              <a:lnSpc>
                <a:spcPts val="1600"/>
              </a:lnSpc>
              <a:spcAft>
                <a:spcPts val="400"/>
              </a:spcAft>
              <a:defRPr lang="en-US"/>
            </a:pPr>
            <a:r>
              <a:rPr lang="en-US" sz="1300" dirty="0">
                <a:solidFill>
                  <a:srgbClr val="3D1152"/>
                </a:solidFill>
                <a:latin typeface="Poppins Medium" pitchFamily="2" charset="77"/>
                <a:cs typeface="Poppins Medium" pitchFamily="2" charset="77"/>
              </a:rPr>
              <a:t>Get healthy tips                          from cards</a:t>
            </a:r>
            <a:endParaRPr sz="1300" dirty="0">
              <a:solidFill>
                <a:srgbClr val="3D1152"/>
              </a:solidFill>
              <a:latin typeface="Poppins Medium" pitchFamily="2" charset="77"/>
              <a:cs typeface="Poppins Medium" pitchFamily="2" charset="77"/>
            </a:endParaRPr>
          </a:p>
        </p:txBody>
      </p:sp>
      <p:sp>
        <p:nvSpPr>
          <p:cNvPr id="39" name="TextBox 7">
            <a:extLst>
              <a:ext uri="{FF2B5EF4-FFF2-40B4-BE49-F238E27FC236}">
                <a16:creationId xmlns:a16="http://schemas.microsoft.com/office/drawing/2014/main" id="{81CFFEB2-BF02-2746-A742-C80B69684D2A}"/>
              </a:ext>
            </a:extLst>
          </p:cNvPr>
          <p:cNvSpPr txBox="1"/>
          <p:nvPr/>
        </p:nvSpPr>
        <p:spPr>
          <a:xfrm>
            <a:off x="4174232" y="3156993"/>
            <a:ext cx="1584176" cy="720079"/>
          </a:xfrm>
          <a:prstGeom prst="rect">
            <a:avLst/>
          </a:prstGeom>
          <a:noFill/>
          <a:ln>
            <a:noFill/>
          </a:ln>
        </p:spPr>
        <p:txBody>
          <a:bodyPr wrap="square" lIns="0" tIns="0" rIns="0" bIns="0" anchor="t"/>
          <a:lstStyle/>
          <a:p>
            <a:pPr>
              <a:lnSpc>
                <a:spcPts val="1300"/>
              </a:lnSpc>
              <a:defRPr lang="en-US"/>
            </a:pPr>
            <a:r>
              <a:rPr lang="en-US" sz="800" dirty="0">
                <a:solidFill>
                  <a:srgbClr val="44546A"/>
                </a:solidFill>
                <a:latin typeface="Poppins" pitchFamily="2" charset="77"/>
                <a:cs typeface="Poppins" pitchFamily="2" charset="77"/>
              </a:rPr>
              <a:t>Read, complete, and share                    your </a:t>
            </a:r>
            <a:r>
              <a:rPr lang="hr-BA" sz="800" dirty="0">
                <a:solidFill>
                  <a:srgbClr val="44546A"/>
                </a:solidFill>
                <a:latin typeface="Poppins" pitchFamily="2" charset="77"/>
                <a:cs typeface="Poppins" pitchFamily="2" charset="77"/>
              </a:rPr>
              <a:t>D</a:t>
            </a:r>
            <a:r>
              <a:rPr lang="en-US" sz="800" dirty="0" err="1">
                <a:solidFill>
                  <a:srgbClr val="44546A"/>
                </a:solidFill>
                <a:latin typeface="Poppins" pitchFamily="2" charset="77"/>
                <a:cs typeface="Poppins" pitchFamily="2" charset="77"/>
              </a:rPr>
              <a:t>aily</a:t>
            </a:r>
            <a:r>
              <a:rPr lang="en-US" sz="800" dirty="0">
                <a:solidFill>
                  <a:srgbClr val="44546A"/>
                </a:solidFill>
                <a:latin typeface="Poppins" pitchFamily="2" charset="77"/>
                <a:cs typeface="Poppins" pitchFamily="2" charset="77"/>
              </a:rPr>
              <a:t> </a:t>
            </a:r>
            <a:r>
              <a:rPr lang="hr-BA" sz="800" dirty="0">
                <a:solidFill>
                  <a:srgbClr val="44546A"/>
                </a:solidFill>
                <a:latin typeface="Poppins" pitchFamily="2" charset="77"/>
                <a:cs typeface="Poppins" pitchFamily="2" charset="77"/>
              </a:rPr>
              <a:t>C</a:t>
            </a:r>
            <a:r>
              <a:rPr lang="en-US" sz="800" dirty="0" err="1">
                <a:solidFill>
                  <a:srgbClr val="44546A"/>
                </a:solidFill>
                <a:latin typeface="Poppins" pitchFamily="2" charset="77"/>
                <a:cs typeface="Poppins" pitchFamily="2" charset="77"/>
              </a:rPr>
              <a:t>ards</a:t>
            </a:r>
            <a:r>
              <a:rPr lang="en-US" sz="800" dirty="0">
                <a:solidFill>
                  <a:srgbClr val="44546A"/>
                </a:solidFill>
                <a:latin typeface="Poppins" pitchFamily="2" charset="77"/>
                <a:cs typeface="Poppins" pitchFamily="2" charset="77"/>
              </a:rPr>
              <a:t> to explore                         new ways to get healthier                           — and earn rewards!</a:t>
            </a:r>
            <a:endParaRPr sz="800" dirty="0">
              <a:solidFill>
                <a:srgbClr val="44546A"/>
              </a:solidFill>
              <a:latin typeface="Poppins" pitchFamily="2" charset="77"/>
              <a:cs typeface="Poppins" pitchFamily="2" charset="77"/>
            </a:endParaRPr>
          </a:p>
        </p:txBody>
      </p:sp>
      <p:sp>
        <p:nvSpPr>
          <p:cNvPr id="40" name="TextBox 7">
            <a:extLst>
              <a:ext uri="{FF2B5EF4-FFF2-40B4-BE49-F238E27FC236}">
                <a16:creationId xmlns:a16="http://schemas.microsoft.com/office/drawing/2014/main" id="{9420CA60-BC1F-F846-8424-F53C1F71EFF0}"/>
              </a:ext>
            </a:extLst>
          </p:cNvPr>
          <p:cNvSpPr txBox="1"/>
          <p:nvPr/>
        </p:nvSpPr>
        <p:spPr>
          <a:xfrm>
            <a:off x="573832" y="3373016"/>
            <a:ext cx="1512168" cy="432048"/>
          </a:xfrm>
          <a:prstGeom prst="rect">
            <a:avLst/>
          </a:prstGeom>
          <a:noFill/>
          <a:ln>
            <a:noFill/>
          </a:ln>
        </p:spPr>
        <p:txBody>
          <a:bodyPr wrap="square" lIns="0" tIns="0" rIns="0" bIns="0" anchor="t"/>
          <a:lstStyle/>
          <a:p>
            <a:pPr>
              <a:lnSpc>
                <a:spcPts val="1300"/>
              </a:lnSpc>
              <a:defRPr lang="en-US"/>
            </a:pPr>
            <a:r>
              <a:rPr lang="en-US" sz="800" dirty="0">
                <a:solidFill>
                  <a:srgbClr val="44546A"/>
                </a:solidFill>
                <a:latin typeface="Poppins" pitchFamily="2" charset="77"/>
                <a:cs typeface="Poppins" pitchFamily="2" charset="77"/>
              </a:rPr>
              <a:t>• Check your progress and </a:t>
            </a:r>
          </a:p>
          <a:p>
            <a:pPr>
              <a:lnSpc>
                <a:spcPts val="1300"/>
              </a:lnSpc>
              <a:defRPr lang="en-US"/>
            </a:pPr>
            <a:r>
              <a:rPr lang="en-US" sz="800" dirty="0">
                <a:solidFill>
                  <a:srgbClr val="44546A"/>
                </a:solidFill>
                <a:latin typeface="Poppins" pitchFamily="2" charset="77"/>
                <a:cs typeface="Poppins" pitchFamily="2" charset="77"/>
              </a:rPr>
              <a:t>   milestones.  </a:t>
            </a:r>
          </a:p>
        </p:txBody>
      </p:sp>
      <p:sp>
        <p:nvSpPr>
          <p:cNvPr id="42" name="TextBox 7">
            <a:extLst>
              <a:ext uri="{FF2B5EF4-FFF2-40B4-BE49-F238E27FC236}">
                <a16:creationId xmlns:a16="http://schemas.microsoft.com/office/drawing/2014/main" id="{8E8C7AB7-8D7B-064C-AEA2-A3221FCA77D6}"/>
              </a:ext>
            </a:extLst>
          </p:cNvPr>
          <p:cNvSpPr txBox="1"/>
          <p:nvPr/>
        </p:nvSpPr>
        <p:spPr>
          <a:xfrm>
            <a:off x="573832" y="2969944"/>
            <a:ext cx="2160240" cy="432048"/>
          </a:xfrm>
          <a:prstGeom prst="rect">
            <a:avLst/>
          </a:prstGeom>
          <a:noFill/>
          <a:ln>
            <a:noFill/>
          </a:ln>
        </p:spPr>
        <p:txBody>
          <a:bodyPr wrap="square" lIns="0" tIns="0" rIns="0" bIns="0" anchor="t"/>
          <a:lstStyle/>
          <a:p>
            <a:pPr>
              <a:lnSpc>
                <a:spcPts val="1300"/>
              </a:lnSpc>
              <a:defRPr lang="en-US"/>
            </a:pPr>
            <a:r>
              <a:rPr lang="en-US" sz="800" dirty="0">
                <a:solidFill>
                  <a:srgbClr val="44546A"/>
                </a:solidFill>
                <a:latin typeface="Poppins" pitchFamily="2" charset="77"/>
                <a:cs typeface="Poppins" pitchFamily="2" charset="77"/>
              </a:rPr>
              <a:t>• Track your steps and</a:t>
            </a:r>
          </a:p>
          <a:p>
            <a:pPr>
              <a:lnSpc>
                <a:spcPts val="1300"/>
              </a:lnSpc>
              <a:defRPr lang="en-US"/>
            </a:pPr>
            <a:r>
              <a:rPr lang="en-US" sz="800" dirty="0">
                <a:solidFill>
                  <a:srgbClr val="44546A"/>
                </a:solidFill>
                <a:latin typeface="Poppins" pitchFamily="2" charset="77"/>
                <a:cs typeface="Poppins" pitchFamily="2" charset="77"/>
              </a:rPr>
              <a:t>   other activities.     </a:t>
            </a:r>
          </a:p>
        </p:txBody>
      </p:sp>
      <p:sp>
        <p:nvSpPr>
          <p:cNvPr id="43" name="TextBox 7">
            <a:extLst>
              <a:ext uri="{FF2B5EF4-FFF2-40B4-BE49-F238E27FC236}">
                <a16:creationId xmlns:a16="http://schemas.microsoft.com/office/drawing/2014/main" id="{0D8C1A76-4025-0544-8649-26FFF87B8F16}"/>
              </a:ext>
            </a:extLst>
          </p:cNvPr>
          <p:cNvSpPr txBox="1"/>
          <p:nvPr/>
        </p:nvSpPr>
        <p:spPr>
          <a:xfrm>
            <a:off x="573832" y="3805064"/>
            <a:ext cx="1512168" cy="216024"/>
          </a:xfrm>
          <a:prstGeom prst="rect">
            <a:avLst/>
          </a:prstGeom>
          <a:noFill/>
          <a:ln>
            <a:noFill/>
          </a:ln>
        </p:spPr>
        <p:txBody>
          <a:bodyPr wrap="square" lIns="0" tIns="0" rIns="0" bIns="0" anchor="t"/>
          <a:lstStyle/>
          <a:p>
            <a:pPr>
              <a:lnSpc>
                <a:spcPts val="1300"/>
              </a:lnSpc>
              <a:defRPr lang="en-US"/>
            </a:pPr>
            <a:r>
              <a:rPr lang="en-US" sz="800" dirty="0">
                <a:solidFill>
                  <a:srgbClr val="44546A"/>
                </a:solidFill>
                <a:latin typeface="Poppins" pitchFamily="2" charset="77"/>
                <a:cs typeface="Poppins" pitchFamily="2" charset="77"/>
              </a:rPr>
              <a:t>• </a:t>
            </a:r>
            <a:r>
              <a:rPr lang="hr-BA" sz="800" dirty="0">
                <a:solidFill>
                  <a:srgbClr val="44546A"/>
                </a:solidFill>
                <a:latin typeface="Poppins" pitchFamily="2" charset="77"/>
                <a:cs typeface="Poppins" pitchFamily="2" charset="77"/>
              </a:rPr>
              <a:t>See your</a:t>
            </a:r>
            <a:r>
              <a:rPr lang="en-US" sz="800" dirty="0">
                <a:solidFill>
                  <a:srgbClr val="44546A"/>
                </a:solidFill>
                <a:latin typeface="Poppins" pitchFamily="2" charset="77"/>
                <a:cs typeface="Poppins" pitchFamily="2" charset="77"/>
              </a:rPr>
              <a:t> rewards.</a:t>
            </a:r>
          </a:p>
        </p:txBody>
      </p:sp>
      <p:sp>
        <p:nvSpPr>
          <p:cNvPr id="44" name="TextBox 7">
            <a:extLst>
              <a:ext uri="{FF2B5EF4-FFF2-40B4-BE49-F238E27FC236}">
                <a16:creationId xmlns:a16="http://schemas.microsoft.com/office/drawing/2014/main" id="{3AE4C4C6-D061-DD4E-A5D0-70E1B2940108}"/>
              </a:ext>
            </a:extLst>
          </p:cNvPr>
          <p:cNvSpPr txBox="1"/>
          <p:nvPr/>
        </p:nvSpPr>
        <p:spPr>
          <a:xfrm>
            <a:off x="573832" y="4093096"/>
            <a:ext cx="1512168" cy="216024"/>
          </a:xfrm>
          <a:prstGeom prst="rect">
            <a:avLst/>
          </a:prstGeom>
          <a:noFill/>
          <a:ln>
            <a:noFill/>
          </a:ln>
        </p:spPr>
        <p:txBody>
          <a:bodyPr wrap="square" lIns="0" tIns="0" rIns="0" bIns="0" anchor="t"/>
          <a:lstStyle/>
          <a:p>
            <a:pPr>
              <a:lnSpc>
                <a:spcPts val="1300"/>
              </a:lnSpc>
              <a:defRPr lang="en-US"/>
            </a:pPr>
            <a:r>
              <a:rPr lang="en-US" sz="800" dirty="0">
                <a:solidFill>
                  <a:srgbClr val="44546A"/>
                </a:solidFill>
                <a:latin typeface="Poppins" pitchFamily="2" charset="77"/>
                <a:cs typeface="Poppins" pitchFamily="2" charset="77"/>
              </a:rPr>
              <a:t>• Track </a:t>
            </a:r>
            <a:r>
              <a:rPr lang="hr-BA" sz="800" dirty="0">
                <a:solidFill>
                  <a:srgbClr val="44546A"/>
                </a:solidFill>
                <a:latin typeface="Poppins" pitchFamily="2" charset="77"/>
                <a:cs typeface="Poppins" pitchFamily="2" charset="77"/>
              </a:rPr>
              <a:t>H</a:t>
            </a:r>
            <a:r>
              <a:rPr lang="en-US" sz="800" dirty="0" err="1">
                <a:solidFill>
                  <a:srgbClr val="44546A"/>
                </a:solidFill>
                <a:latin typeface="Poppins" pitchFamily="2" charset="77"/>
                <a:cs typeface="Poppins" pitchFamily="2" charset="77"/>
              </a:rPr>
              <a:t>ealthy</a:t>
            </a:r>
            <a:r>
              <a:rPr lang="en-US" sz="800" dirty="0">
                <a:solidFill>
                  <a:srgbClr val="44546A"/>
                </a:solidFill>
                <a:latin typeface="Poppins" pitchFamily="2" charset="77"/>
                <a:cs typeface="Poppins" pitchFamily="2" charset="77"/>
              </a:rPr>
              <a:t> </a:t>
            </a:r>
            <a:r>
              <a:rPr lang="hr-BA" sz="800" dirty="0">
                <a:solidFill>
                  <a:srgbClr val="44546A"/>
                </a:solidFill>
                <a:latin typeface="Poppins" pitchFamily="2" charset="77"/>
                <a:cs typeface="Poppins" pitchFamily="2" charset="77"/>
              </a:rPr>
              <a:t>H</a:t>
            </a:r>
            <a:r>
              <a:rPr lang="en-US" sz="800" dirty="0" err="1">
                <a:solidFill>
                  <a:srgbClr val="44546A"/>
                </a:solidFill>
                <a:latin typeface="Poppins" pitchFamily="2" charset="77"/>
                <a:cs typeface="Poppins" pitchFamily="2" charset="77"/>
              </a:rPr>
              <a:t>abits</a:t>
            </a:r>
            <a:r>
              <a:rPr lang="en-US" sz="800" dirty="0">
                <a:solidFill>
                  <a:srgbClr val="44546A"/>
                </a:solidFill>
                <a:latin typeface="Poppins" pitchFamily="2" charset="77"/>
                <a:cs typeface="Poppins" pitchFamily="2" charset="77"/>
              </a:rPr>
              <a:t>.</a:t>
            </a:r>
          </a:p>
        </p:txBody>
      </p:sp>
      <p:sp>
        <p:nvSpPr>
          <p:cNvPr id="46" name="TextBox 7">
            <a:extLst>
              <a:ext uri="{FF2B5EF4-FFF2-40B4-BE49-F238E27FC236}">
                <a16:creationId xmlns:a16="http://schemas.microsoft.com/office/drawing/2014/main" id="{DE9FB588-D10F-A84B-B8BF-36AF6E61B6BC}"/>
              </a:ext>
            </a:extLst>
          </p:cNvPr>
          <p:cNvSpPr txBox="1"/>
          <p:nvPr/>
        </p:nvSpPr>
        <p:spPr>
          <a:xfrm>
            <a:off x="4174232" y="5795019"/>
            <a:ext cx="1512168" cy="720080"/>
          </a:xfrm>
          <a:prstGeom prst="rect">
            <a:avLst/>
          </a:prstGeom>
          <a:noFill/>
          <a:ln>
            <a:noFill/>
          </a:ln>
        </p:spPr>
        <p:txBody>
          <a:bodyPr wrap="square" lIns="0" tIns="0" rIns="0" bIns="0" anchor="t"/>
          <a:lstStyle/>
          <a:p>
            <a:pPr>
              <a:lnSpc>
                <a:spcPts val="1300"/>
              </a:lnSpc>
              <a:defRPr lang="en-US"/>
            </a:pPr>
            <a:r>
              <a:rPr lang="en-US" sz="800" dirty="0">
                <a:solidFill>
                  <a:srgbClr val="44546A"/>
                </a:solidFill>
                <a:latin typeface="Poppins" pitchFamily="2" charset="77"/>
                <a:cs typeface="Poppins" pitchFamily="2" charset="77"/>
              </a:rPr>
              <a:t>• Automatically sync</a:t>
            </a:r>
          </a:p>
          <a:p>
            <a:pPr>
              <a:lnSpc>
                <a:spcPts val="1300"/>
              </a:lnSpc>
              <a:defRPr lang="en-US"/>
            </a:pPr>
            <a:r>
              <a:rPr lang="en-US" sz="800" dirty="0">
                <a:solidFill>
                  <a:srgbClr val="44546A"/>
                </a:solidFill>
                <a:latin typeface="Poppins" pitchFamily="2" charset="77"/>
                <a:cs typeface="Poppins" pitchFamily="2" charset="77"/>
              </a:rPr>
              <a:t>  information from your</a:t>
            </a:r>
          </a:p>
          <a:p>
            <a:pPr>
              <a:lnSpc>
                <a:spcPts val="1300"/>
              </a:lnSpc>
              <a:defRPr lang="en-US"/>
            </a:pPr>
            <a:r>
              <a:rPr lang="en-US" sz="800" dirty="0">
                <a:solidFill>
                  <a:srgbClr val="44546A"/>
                </a:solidFill>
                <a:latin typeface="Poppins" pitchFamily="2" charset="77"/>
                <a:cs typeface="Poppins" pitchFamily="2" charset="77"/>
              </a:rPr>
              <a:t>  </a:t>
            </a:r>
            <a:r>
              <a:rPr lang="hr-BA" sz="800" dirty="0">
                <a:solidFill>
                  <a:srgbClr val="44546A"/>
                </a:solidFill>
                <a:latin typeface="Poppins" pitchFamily="2" charset="77"/>
                <a:cs typeface="Poppins" pitchFamily="2" charset="77"/>
              </a:rPr>
              <a:t>fitness tracker </a:t>
            </a:r>
            <a:r>
              <a:rPr lang="en-US" sz="800" dirty="0">
                <a:solidFill>
                  <a:srgbClr val="44546A"/>
                </a:solidFill>
                <a:latin typeface="Poppins" pitchFamily="2" charset="77"/>
                <a:cs typeface="Poppins" pitchFamily="2" charset="77"/>
              </a:rPr>
              <a:t>to your app</a:t>
            </a:r>
          </a:p>
          <a:p>
            <a:pPr>
              <a:lnSpc>
                <a:spcPts val="1300"/>
              </a:lnSpc>
              <a:defRPr lang="en-US"/>
            </a:pPr>
            <a:r>
              <a:rPr lang="en-US" sz="800" dirty="0">
                <a:solidFill>
                  <a:srgbClr val="44546A"/>
                </a:solidFill>
                <a:latin typeface="Poppins" pitchFamily="2" charset="77"/>
                <a:cs typeface="Poppins" pitchFamily="2" charset="77"/>
              </a:rPr>
              <a:t>  — and earn even more!</a:t>
            </a:r>
          </a:p>
        </p:txBody>
      </p:sp>
      <p:sp>
        <p:nvSpPr>
          <p:cNvPr id="48" name="TextBox 7">
            <a:extLst>
              <a:ext uri="{FF2B5EF4-FFF2-40B4-BE49-F238E27FC236}">
                <a16:creationId xmlns:a16="http://schemas.microsoft.com/office/drawing/2014/main" id="{E0C6D014-7362-0445-9A67-C9BB97D7F0C7}"/>
              </a:ext>
            </a:extLst>
          </p:cNvPr>
          <p:cNvSpPr txBox="1"/>
          <p:nvPr/>
        </p:nvSpPr>
        <p:spPr>
          <a:xfrm>
            <a:off x="4174232" y="6515099"/>
            <a:ext cx="1512168" cy="576065"/>
          </a:xfrm>
          <a:prstGeom prst="rect">
            <a:avLst/>
          </a:prstGeom>
          <a:noFill/>
          <a:ln>
            <a:noFill/>
          </a:ln>
        </p:spPr>
        <p:txBody>
          <a:bodyPr wrap="square" lIns="0" tIns="0" rIns="0" bIns="0" anchor="t"/>
          <a:lstStyle/>
          <a:p>
            <a:pPr>
              <a:lnSpc>
                <a:spcPts val="1300"/>
              </a:lnSpc>
              <a:defRPr lang="en-US"/>
            </a:pPr>
            <a:r>
              <a:rPr lang="en-US" sz="800" dirty="0">
                <a:solidFill>
                  <a:srgbClr val="44546A"/>
                </a:solidFill>
                <a:latin typeface="Poppins" pitchFamily="2" charset="77"/>
                <a:cs typeface="Poppins" pitchFamily="2" charset="77"/>
              </a:rPr>
              <a:t>• No fitness tracker? Use</a:t>
            </a:r>
          </a:p>
          <a:p>
            <a:pPr>
              <a:lnSpc>
                <a:spcPts val="1300"/>
              </a:lnSpc>
              <a:defRPr lang="en-US"/>
            </a:pPr>
            <a:r>
              <a:rPr lang="en-US" sz="800" dirty="0">
                <a:solidFill>
                  <a:srgbClr val="44546A"/>
                </a:solidFill>
                <a:latin typeface="Poppins" pitchFamily="2" charset="77"/>
                <a:cs typeface="Poppins" pitchFamily="2" charset="77"/>
              </a:rPr>
              <a:t>   the app to track your</a:t>
            </a:r>
          </a:p>
          <a:p>
            <a:pPr>
              <a:lnSpc>
                <a:spcPts val="1300"/>
              </a:lnSpc>
              <a:defRPr lang="en-US"/>
            </a:pPr>
            <a:r>
              <a:rPr lang="en-US" sz="800" dirty="0">
                <a:solidFill>
                  <a:srgbClr val="44546A"/>
                </a:solidFill>
                <a:latin typeface="Poppins" pitchFamily="2" charset="77"/>
                <a:cs typeface="Poppins" pitchFamily="2" charset="77"/>
              </a:rPr>
              <a:t>   steps and get rewarded.</a:t>
            </a:r>
          </a:p>
        </p:txBody>
      </p:sp>
      <p:sp>
        <p:nvSpPr>
          <p:cNvPr id="49" name="TextBox 7">
            <a:extLst>
              <a:ext uri="{FF2B5EF4-FFF2-40B4-BE49-F238E27FC236}">
                <a16:creationId xmlns:a16="http://schemas.microsoft.com/office/drawing/2014/main" id="{FF7A94B9-3CF5-674B-AAEC-1C37DDAA7557}"/>
              </a:ext>
            </a:extLst>
          </p:cNvPr>
          <p:cNvSpPr txBox="1"/>
          <p:nvPr/>
        </p:nvSpPr>
        <p:spPr>
          <a:xfrm>
            <a:off x="4174232" y="7117432"/>
            <a:ext cx="1512168" cy="648072"/>
          </a:xfrm>
          <a:prstGeom prst="rect">
            <a:avLst/>
          </a:prstGeom>
          <a:noFill/>
          <a:ln>
            <a:noFill/>
          </a:ln>
        </p:spPr>
        <p:txBody>
          <a:bodyPr wrap="square" lIns="0" tIns="0" rIns="0" bIns="0" anchor="t"/>
          <a:lstStyle/>
          <a:p>
            <a:pPr>
              <a:lnSpc>
                <a:spcPts val="1300"/>
              </a:lnSpc>
              <a:defRPr lang="en-US"/>
            </a:pPr>
            <a:r>
              <a:rPr lang="en-US" sz="800" dirty="0">
                <a:solidFill>
                  <a:srgbClr val="44546A"/>
                </a:solidFill>
                <a:latin typeface="Poppins" pitchFamily="2" charset="77"/>
                <a:cs typeface="Poppins" pitchFamily="2" charset="77"/>
              </a:rPr>
              <a:t>• You can also sync your</a:t>
            </a:r>
          </a:p>
          <a:p>
            <a:pPr>
              <a:lnSpc>
                <a:spcPts val="1300"/>
              </a:lnSpc>
              <a:defRPr lang="en-US"/>
            </a:pPr>
            <a:r>
              <a:rPr lang="en-US" sz="800" dirty="0">
                <a:solidFill>
                  <a:srgbClr val="44546A"/>
                </a:solidFill>
                <a:latin typeface="Poppins" pitchFamily="2" charset="77"/>
                <a:cs typeface="Poppins" pitchFamily="2" charset="77"/>
              </a:rPr>
              <a:t>    activity using other</a:t>
            </a:r>
          </a:p>
          <a:p>
            <a:pPr>
              <a:lnSpc>
                <a:spcPts val="1300"/>
              </a:lnSpc>
              <a:defRPr lang="en-US"/>
            </a:pPr>
            <a:r>
              <a:rPr lang="en-US" sz="800" dirty="0">
                <a:solidFill>
                  <a:srgbClr val="44546A"/>
                </a:solidFill>
                <a:latin typeface="Poppins" pitchFamily="2" charset="77"/>
                <a:cs typeface="Poppins" pitchFamily="2" charset="77"/>
              </a:rPr>
              <a:t>    compatible devices and</a:t>
            </a:r>
          </a:p>
          <a:p>
            <a:pPr>
              <a:lnSpc>
                <a:spcPts val="1300"/>
              </a:lnSpc>
              <a:defRPr lang="en-US"/>
            </a:pPr>
            <a:r>
              <a:rPr lang="en-US" sz="800" dirty="0">
                <a:solidFill>
                  <a:srgbClr val="44546A"/>
                </a:solidFill>
                <a:latin typeface="Poppins" pitchFamily="2" charset="77"/>
                <a:cs typeface="Poppins" pitchFamily="2" charset="77"/>
              </a:rPr>
              <a:t>    apps.</a:t>
            </a:r>
          </a:p>
        </p:txBody>
      </p:sp>
      <p:sp>
        <p:nvSpPr>
          <p:cNvPr id="50" name="TextBox 7">
            <a:extLst>
              <a:ext uri="{FF2B5EF4-FFF2-40B4-BE49-F238E27FC236}">
                <a16:creationId xmlns:a16="http://schemas.microsoft.com/office/drawing/2014/main" id="{D245E15E-BEBF-9542-B3E4-F110575BA4B9}"/>
              </a:ext>
            </a:extLst>
          </p:cNvPr>
          <p:cNvSpPr txBox="1"/>
          <p:nvPr/>
        </p:nvSpPr>
        <p:spPr>
          <a:xfrm>
            <a:off x="4177298" y="8489576"/>
            <a:ext cx="3165286" cy="669232"/>
          </a:xfrm>
          <a:prstGeom prst="rect">
            <a:avLst/>
          </a:prstGeom>
          <a:noFill/>
          <a:ln>
            <a:noFill/>
          </a:ln>
        </p:spPr>
        <p:txBody>
          <a:bodyPr wrap="square" lIns="0" tIns="0" rIns="0" bIns="0" anchor="t"/>
          <a:lstStyle/>
          <a:p>
            <a:pPr>
              <a:lnSpc>
                <a:spcPts val="1400"/>
              </a:lnSpc>
              <a:defRPr lang="en-US"/>
            </a:pPr>
            <a:r>
              <a:rPr lang="en-US" sz="800" i="1" dirty="0">
                <a:solidFill>
                  <a:srgbClr val="44546A"/>
                </a:solidFill>
                <a:latin typeface="Poppins" pitchFamily="2" charset="77"/>
                <a:cs typeface="Poppins" pitchFamily="2" charset="77"/>
              </a:rPr>
              <a:t>*Syncing is the simple process of uploading information from your fitness tracker to the</a:t>
            </a:r>
            <a:r>
              <a:rPr lang="hr-BA" sz="800" i="1" dirty="0">
                <a:solidFill>
                  <a:srgbClr val="44546A"/>
                </a:solidFill>
                <a:latin typeface="Poppins" pitchFamily="2" charset="77"/>
                <a:cs typeface="Poppins" pitchFamily="2" charset="77"/>
              </a:rPr>
              <a:t> </a:t>
            </a:r>
            <a:r>
              <a:rPr lang="en-US" sz="800" i="1" dirty="0">
                <a:solidFill>
                  <a:srgbClr val="44546A"/>
                </a:solidFill>
                <a:latin typeface="Poppins" pitchFamily="2" charset="77"/>
                <a:cs typeface="Poppins" pitchFamily="2" charset="77"/>
              </a:rPr>
              <a:t>mobile app, so it’s all in</a:t>
            </a:r>
            <a:r>
              <a:rPr lang="hr-BA" sz="800" i="1" dirty="0">
                <a:solidFill>
                  <a:srgbClr val="44546A"/>
                </a:solidFill>
                <a:latin typeface="Poppins" pitchFamily="2" charset="77"/>
                <a:cs typeface="Poppins" pitchFamily="2" charset="77"/>
              </a:rPr>
              <a:t> </a:t>
            </a:r>
            <a:r>
              <a:rPr lang="en-US" sz="800" i="1" dirty="0">
                <a:solidFill>
                  <a:srgbClr val="44546A"/>
                </a:solidFill>
                <a:latin typeface="Poppins" pitchFamily="2" charset="77"/>
                <a:cs typeface="Poppins" pitchFamily="2" charset="77"/>
              </a:rPr>
              <a:t>one place.</a:t>
            </a:r>
          </a:p>
        </p:txBody>
      </p:sp>
      <p:sp>
        <p:nvSpPr>
          <p:cNvPr id="23" name="TextBox 8">
            <a:extLst>
              <a:ext uri="{FF2B5EF4-FFF2-40B4-BE49-F238E27FC236}">
                <a16:creationId xmlns:a16="http://schemas.microsoft.com/office/drawing/2014/main" id="{816161A1-5193-46F7-8317-FB0CC894A1BB}"/>
              </a:ext>
            </a:extLst>
          </p:cNvPr>
          <p:cNvSpPr txBox="1"/>
          <p:nvPr/>
        </p:nvSpPr>
        <p:spPr>
          <a:xfrm>
            <a:off x="573831" y="780728"/>
            <a:ext cx="6418639" cy="961782"/>
          </a:xfrm>
          <a:prstGeom prst="rect">
            <a:avLst/>
          </a:prstGeom>
          <a:noFill/>
          <a:ln>
            <a:noFill/>
          </a:ln>
        </p:spPr>
        <p:txBody>
          <a:bodyPr wrap="square" lIns="0" tIns="0" rIns="0" bIns="0" anchor="t"/>
          <a:lstStyle/>
          <a:p>
            <a:pPr>
              <a:lnSpc>
                <a:spcPts val="1500"/>
              </a:lnSpc>
              <a:defRPr lang="en-US"/>
            </a:pPr>
            <a:r>
              <a:rPr lang="en-US" sz="900" dirty="0">
                <a:solidFill>
                  <a:srgbClr val="44546A"/>
                </a:solidFill>
                <a:latin typeface="Poppins" pitchFamily="2" charset="77"/>
                <a:cs typeface="Poppins" pitchFamily="2" charset="77"/>
              </a:rPr>
              <a:t>Virgin Pulse’s mobile app puts the best features of the Virgin Pulse program right in the palm of your hand. Access your account anywhere, anytime, and keep track of your progress and rewards. Turn on your mobile alerts so you don’t miss out on fun challenges and other opportunities. </a:t>
            </a:r>
            <a:r>
              <a:rPr lang="hr-BA" sz="900" dirty="0">
                <a:solidFill>
                  <a:srgbClr val="44546A"/>
                </a:solidFill>
                <a:latin typeface="Poppins" pitchFamily="2" charset="77"/>
                <a:cs typeface="Poppins" pitchFamily="2" charset="77"/>
              </a:rPr>
              <a:t> </a:t>
            </a:r>
            <a:r>
              <a:rPr lang="en-US" sz="900" dirty="0">
                <a:solidFill>
                  <a:srgbClr val="44546A"/>
                </a:solidFill>
                <a:latin typeface="Poppins" pitchFamily="2" charset="77"/>
                <a:cs typeface="Poppins" pitchFamily="2" charset="77"/>
              </a:rPr>
              <a:t>Go to your phone’s </a:t>
            </a:r>
            <a:r>
              <a:rPr lang="en-US" sz="900" b="1" dirty="0">
                <a:solidFill>
                  <a:srgbClr val="44546A"/>
                </a:solidFill>
                <a:latin typeface="Poppins SemiBold" pitchFamily="2" charset="77"/>
                <a:cs typeface="Poppins SemiBold" pitchFamily="2" charset="77"/>
              </a:rPr>
              <a:t>Settings</a:t>
            </a:r>
            <a:r>
              <a:rPr lang="en-US" sz="900" dirty="0">
                <a:solidFill>
                  <a:srgbClr val="44546A"/>
                </a:solidFill>
                <a:latin typeface="Poppins" pitchFamily="2" charset="77"/>
                <a:cs typeface="Poppins" pitchFamily="2" charset="77"/>
              </a:rPr>
              <a:t> </a:t>
            </a:r>
            <a:r>
              <a:rPr lang="hr-BA" sz="900" dirty="0">
                <a:solidFill>
                  <a:srgbClr val="44546A"/>
                </a:solidFill>
                <a:latin typeface="Poppins" pitchFamily="2" charset="77"/>
                <a:cs typeface="Poppins" pitchFamily="2" charset="77"/>
              </a:rPr>
              <a:t>and find</a:t>
            </a:r>
            <a:r>
              <a:rPr lang="en-US" sz="900" dirty="0">
                <a:solidFill>
                  <a:srgbClr val="44546A"/>
                </a:solidFill>
                <a:latin typeface="Poppins" pitchFamily="2" charset="77"/>
                <a:cs typeface="Poppins" pitchFamily="2" charset="77"/>
              </a:rPr>
              <a:t> </a:t>
            </a:r>
            <a:r>
              <a:rPr lang="en-US" sz="900" b="1" dirty="0">
                <a:solidFill>
                  <a:srgbClr val="44546A"/>
                </a:solidFill>
                <a:latin typeface="Poppins SemiBold" pitchFamily="2" charset="77"/>
                <a:cs typeface="Poppins SemiBold" pitchFamily="2" charset="77"/>
              </a:rPr>
              <a:t>Virgin Pulse </a:t>
            </a:r>
            <a:r>
              <a:rPr lang="hr-BA" sz="900" dirty="0">
                <a:solidFill>
                  <a:srgbClr val="44546A"/>
                </a:solidFill>
                <a:latin typeface="Poppins" pitchFamily="2" charset="77"/>
                <a:cs typeface="Poppins" pitchFamily="2" charset="77"/>
              </a:rPr>
              <a:t>in your installed apps. Go to </a:t>
            </a:r>
            <a:r>
              <a:rPr lang="en-US" sz="900" b="1" dirty="0">
                <a:solidFill>
                  <a:srgbClr val="44546A"/>
                </a:solidFill>
                <a:latin typeface="Poppins SemiBold" pitchFamily="2" charset="77"/>
                <a:cs typeface="Poppins SemiBold" pitchFamily="2" charset="77"/>
              </a:rPr>
              <a:t>Notifications</a:t>
            </a:r>
            <a:r>
              <a:rPr lang="en-US" sz="900" dirty="0">
                <a:solidFill>
                  <a:srgbClr val="44546A"/>
                </a:solidFill>
                <a:latin typeface="Poppins" pitchFamily="2" charset="77"/>
                <a:cs typeface="Poppins" pitchFamily="2" charset="77"/>
              </a:rPr>
              <a:t> &gt; </a:t>
            </a:r>
            <a:r>
              <a:rPr lang="en-US" sz="900" b="1" dirty="0">
                <a:solidFill>
                  <a:srgbClr val="44546A"/>
                </a:solidFill>
                <a:latin typeface="Poppins SemiBold" pitchFamily="2" charset="77"/>
                <a:cs typeface="Poppins SemiBold" pitchFamily="2" charset="77"/>
              </a:rPr>
              <a:t>Allow</a:t>
            </a:r>
            <a:r>
              <a:rPr lang="hr-BA" sz="900" b="1" dirty="0">
                <a:solidFill>
                  <a:srgbClr val="44546A"/>
                </a:solidFill>
                <a:latin typeface="Poppins SemiBold" pitchFamily="2" charset="77"/>
                <a:cs typeface="Poppins SemiBold" pitchFamily="2" charset="77"/>
              </a:rPr>
              <a:t>/Show</a:t>
            </a:r>
            <a:r>
              <a:rPr lang="en-US" sz="900" b="1" dirty="0">
                <a:solidFill>
                  <a:srgbClr val="44546A"/>
                </a:solidFill>
                <a:latin typeface="Poppins SemiBold" pitchFamily="2" charset="77"/>
                <a:cs typeface="Poppins SemiBold" pitchFamily="2" charset="77"/>
              </a:rPr>
              <a:t> Notifications.</a:t>
            </a:r>
            <a:endParaRPr sz="900" b="1" dirty="0">
              <a:solidFill>
                <a:srgbClr val="44546A"/>
              </a:solidFill>
              <a:latin typeface="Poppins SemiBold" pitchFamily="2" charset="77"/>
              <a:cs typeface="Poppins SemiBold" pitchFamily="2" charset="77"/>
            </a:endParaRPr>
          </a:p>
        </p:txBody>
      </p:sp>
      <p:sp>
        <p:nvSpPr>
          <p:cNvPr id="13" name="Rectangle 12">
            <a:extLst>
              <a:ext uri="{FF2B5EF4-FFF2-40B4-BE49-F238E27FC236}">
                <a16:creationId xmlns:a16="http://schemas.microsoft.com/office/drawing/2014/main" id="{BE5913A7-8AC9-F425-8260-513F34FFCAAC}"/>
              </a:ext>
            </a:extLst>
          </p:cNvPr>
          <p:cNvSpPr/>
          <p:nvPr/>
        </p:nvSpPr>
        <p:spPr>
          <a:xfrm>
            <a:off x="501824" y="1932856"/>
            <a:ext cx="3960440" cy="344325"/>
          </a:xfrm>
          <a:prstGeom prst="rect">
            <a:avLst/>
          </a:prstGeom>
        </p:spPr>
        <p:txBody>
          <a:bodyPr wrap="square">
            <a:spAutoFit/>
          </a:bodyPr>
          <a:lstStyle/>
          <a:p>
            <a:pPr defTabSz="457200">
              <a:lnSpc>
                <a:spcPts val="1900"/>
              </a:lnSpc>
            </a:pPr>
            <a:r>
              <a:rPr lang="en-US" dirty="0">
                <a:solidFill>
                  <a:srgbClr val="3D1152"/>
                </a:solidFill>
                <a:latin typeface="Poppins" pitchFamily="2" charset="77"/>
                <a:cs typeface="Poppins" pitchFamily="2" charset="77"/>
              </a:rPr>
              <a:t>Use the free mobile app to: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7384554-7bde-46c7-b2e2-e7407604d544">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20C4EBCAEBA5409CEFA22061C11D28" ma:contentTypeVersion="12" ma:contentTypeDescription="Create a new document." ma:contentTypeScope="" ma:versionID="cf769e98f0db1bafb73932898b5dc365">
  <xsd:schema xmlns:xsd="http://www.w3.org/2001/XMLSchema" xmlns:xs="http://www.w3.org/2001/XMLSchema" xmlns:p="http://schemas.microsoft.com/office/2006/metadata/properties" xmlns:ns2="38fbdfde-3104-4524-abbb-ccd253ab6e71" xmlns:ns3="77384554-7bde-46c7-b2e2-e7407604d544" targetNamespace="http://schemas.microsoft.com/office/2006/metadata/properties" ma:root="true" ma:fieldsID="aaa7ccfc98c378897601f0956a6aabe2" ns2:_="" ns3:_="">
    <xsd:import namespace="38fbdfde-3104-4524-abbb-ccd253ab6e71"/>
    <xsd:import namespace="77384554-7bde-46c7-b2e2-e7407604d5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Location" minOccurs="0"/>
                <xsd:element ref="ns2:MediaServiceDateTake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fbdfde-3104-4524-abbb-ccd253ab6e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384554-7bde-46c7-b2e2-e7407604d5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B0B411-0C0A-4144-A2DC-56DB3C01C369}">
  <ds:schemaRefs>
    <ds:schemaRef ds:uri="http://schemas.microsoft.com/office/2006/documentManagement/types"/>
    <ds:schemaRef ds:uri="http://schemas.microsoft.com/office/2006/metadata/properties"/>
    <ds:schemaRef ds:uri="http://purl.org/dc/elements/1.1/"/>
    <ds:schemaRef ds:uri="http://purl.org/dc/terms/"/>
    <ds:schemaRef ds:uri="http://schemas.openxmlformats.org/package/2006/metadata/core-properties"/>
    <ds:schemaRef ds:uri="38fbdfde-3104-4524-abbb-ccd253ab6e71"/>
    <ds:schemaRef ds:uri="http://purl.org/dc/dcmitype/"/>
    <ds:schemaRef ds:uri="http://schemas.microsoft.com/office/infopath/2007/PartnerControls"/>
    <ds:schemaRef ds:uri="77384554-7bde-46c7-b2e2-e7407604d544"/>
    <ds:schemaRef ds:uri="http://www.w3.org/XML/1998/namespace"/>
  </ds:schemaRefs>
</ds:datastoreItem>
</file>

<file path=customXml/itemProps2.xml><?xml version="1.0" encoding="utf-8"?>
<ds:datastoreItem xmlns:ds="http://schemas.openxmlformats.org/officeDocument/2006/customXml" ds:itemID="{8855A606-E2E4-4253-B786-EDF8095BD09A}">
  <ds:schemaRefs>
    <ds:schemaRef ds:uri="http://schemas.microsoft.com/sharepoint/v3/contenttype/forms"/>
  </ds:schemaRefs>
</ds:datastoreItem>
</file>

<file path=customXml/itemProps3.xml><?xml version="1.0" encoding="utf-8"?>
<ds:datastoreItem xmlns:ds="http://schemas.openxmlformats.org/officeDocument/2006/customXml" ds:itemID="{4153BEBF-BAFA-40B0-8385-D379B68180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fbdfde-3104-4524-abbb-ccd253ab6e71"/>
    <ds:schemaRef ds:uri="77384554-7bde-46c7-b2e2-e7407604d5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882</TotalTime>
  <Words>352</Words>
  <Application>Microsoft Macintosh PowerPoint</Application>
  <PresentationFormat>Custom</PresentationFormat>
  <Paragraphs>32</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Calibri</vt:lpstr>
      <vt:lpstr>Poppins</vt:lpstr>
      <vt:lpstr>Poppins Medium</vt:lpstr>
      <vt:lpstr>Poppins SemiBold</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Brian Strathdee</cp:lastModifiedBy>
  <cp:revision>76</cp:revision>
  <dcterms:modified xsi:type="dcterms:W3CDTF">2023-10-06T22:22:27Z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0x010100B320C4EBCAEBA5409CEFA22061C11D28</vt:lpwstr>
  </property>
  <property fmtid="{D5CDD505-2E9C-101B-9397-08002B2CF9AE}" pid="3" name="xd_Signature">
    <vt:bool>false</vt:bool>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MSIP_Label_8fd5d740-1f91-42f3-8bc2-c5b5cb8b58e6_Enabled">
    <vt:lpwstr>true</vt:lpwstr>
  </property>
  <property fmtid="{D5CDD505-2E9C-101B-9397-08002B2CF9AE}" pid="10" name="MSIP_Label_8fd5d740-1f91-42f3-8bc2-c5b5cb8b58e6_SetDate">
    <vt:lpwstr>2023-10-06T11:23:24Z</vt:lpwstr>
  </property>
  <property fmtid="{D5CDD505-2E9C-101B-9397-08002B2CF9AE}" pid="11" name="MSIP_Label_8fd5d740-1f91-42f3-8bc2-c5b5cb8b58e6_Method">
    <vt:lpwstr>Standard</vt:lpwstr>
  </property>
  <property fmtid="{D5CDD505-2E9C-101B-9397-08002B2CF9AE}" pid="12" name="MSIP_Label_8fd5d740-1f91-42f3-8bc2-c5b5cb8b58e6_Name">
    <vt:lpwstr>VP Confidential</vt:lpwstr>
  </property>
  <property fmtid="{D5CDD505-2E9C-101B-9397-08002B2CF9AE}" pid="13" name="MSIP_Label_8fd5d740-1f91-42f3-8bc2-c5b5cb8b58e6_SiteId">
    <vt:lpwstr>b123a16e-892b-4cf6-a55a-6f8c7606a035</vt:lpwstr>
  </property>
  <property fmtid="{D5CDD505-2E9C-101B-9397-08002B2CF9AE}" pid="14" name="MSIP_Label_8fd5d740-1f91-42f3-8bc2-c5b5cb8b58e6_ActionId">
    <vt:lpwstr>fec518fe-1bae-4cfc-b854-a6add859938b</vt:lpwstr>
  </property>
  <property fmtid="{D5CDD505-2E9C-101B-9397-08002B2CF9AE}" pid="15" name="MSIP_Label_8fd5d740-1f91-42f3-8bc2-c5b5cb8b58e6_ContentBits">
    <vt:lpwstr>2</vt:lpwstr>
  </property>
  <property fmtid="{D5CDD505-2E9C-101B-9397-08002B2CF9AE}" pid="16" name="ClassificationContentMarkingFooterLocations">
    <vt:lpwstr>Office Theme:3</vt:lpwstr>
  </property>
  <property fmtid="{D5CDD505-2E9C-101B-9397-08002B2CF9AE}" pid="17" name="ClassificationContentMarkingFooterText">
    <vt:lpwstr>VP Confidential</vt:lpwstr>
  </property>
</Properties>
</file>